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7" r:id="rId3"/>
    <p:sldId id="289" r:id="rId4"/>
    <p:sldId id="257" r:id="rId5"/>
    <p:sldId id="259" r:id="rId6"/>
    <p:sldId id="260" r:id="rId7"/>
    <p:sldId id="258" r:id="rId8"/>
    <p:sldId id="270" r:id="rId9"/>
    <p:sldId id="263" r:id="rId10"/>
    <p:sldId id="265" r:id="rId11"/>
    <p:sldId id="266" r:id="rId12"/>
    <p:sldId id="267" r:id="rId13"/>
    <p:sldId id="268" r:id="rId14"/>
    <p:sldId id="269" r:id="rId15"/>
    <p:sldId id="271" r:id="rId16"/>
    <p:sldId id="272" r:id="rId17"/>
    <p:sldId id="276" r:id="rId18"/>
    <p:sldId id="274" r:id="rId19"/>
    <p:sldId id="275" r:id="rId20"/>
    <p:sldId id="273" r:id="rId21"/>
    <p:sldId id="278" r:id="rId22"/>
    <p:sldId id="279" r:id="rId23"/>
    <p:sldId id="280" r:id="rId24"/>
    <p:sldId id="282" r:id="rId25"/>
    <p:sldId id="283" r:id="rId26"/>
    <p:sldId id="284" r:id="rId27"/>
    <p:sldId id="285" r:id="rId28"/>
    <p:sldId id="286" r:id="rId29"/>
    <p:sldId id="290" r:id="rId30"/>
    <p:sldId id="291" r:id="rId31"/>
    <p:sldId id="292" r:id="rId32"/>
    <p:sldId id="288"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49" autoAdjust="0"/>
    <p:restoredTop sz="94660"/>
  </p:normalViewPr>
  <p:slideViewPr>
    <p:cSldViewPr>
      <p:cViewPr>
        <p:scale>
          <a:sx n="100" d="100"/>
          <a:sy n="100" d="100"/>
        </p:scale>
        <p:origin x="-2034" y="-31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BE287B8-8CF0-433C-9A7D-6D4B76D75971}" type="datetimeFigureOut">
              <a:rPr lang="en-US" smtClean="0"/>
              <a:t>9/12/2017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89B9B1-FAE7-4E90-B075-9169EBB08D2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E287B8-8CF0-433C-9A7D-6D4B76D75971}" type="datetimeFigureOut">
              <a:rPr lang="en-US" smtClean="0"/>
              <a:t>9/12/2017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89B9B1-FAE7-4E90-B075-9169EBB08D2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E287B8-8CF0-433C-9A7D-6D4B76D75971}" type="datetimeFigureOut">
              <a:rPr lang="en-US" smtClean="0"/>
              <a:t>9/12/2017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89B9B1-FAE7-4E90-B075-9169EBB08D2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E287B8-8CF0-433C-9A7D-6D4B76D75971}" type="datetimeFigureOut">
              <a:rPr lang="en-US" smtClean="0"/>
              <a:t>9/12/2017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89B9B1-FAE7-4E90-B075-9169EBB08D2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BE287B8-8CF0-433C-9A7D-6D4B76D75971}" type="datetimeFigureOut">
              <a:rPr lang="en-US" smtClean="0"/>
              <a:t>9/12/2017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89B9B1-FAE7-4E90-B075-9169EBB08D2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BE287B8-8CF0-433C-9A7D-6D4B76D75971}" type="datetimeFigureOut">
              <a:rPr lang="en-US" smtClean="0"/>
              <a:t>9/12/2017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89B9B1-FAE7-4E90-B075-9169EBB08D2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BE287B8-8CF0-433C-9A7D-6D4B76D75971}" type="datetimeFigureOut">
              <a:rPr lang="en-US" smtClean="0"/>
              <a:t>9/12/2017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89B9B1-FAE7-4E90-B075-9169EBB08D2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BE287B8-8CF0-433C-9A7D-6D4B76D75971}" type="datetimeFigureOut">
              <a:rPr lang="en-US" smtClean="0"/>
              <a:t>9/12/2017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89B9B1-FAE7-4E90-B075-9169EBB08D2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E287B8-8CF0-433C-9A7D-6D4B76D75971}" type="datetimeFigureOut">
              <a:rPr lang="en-US" smtClean="0"/>
              <a:t>9/12/2017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89B9B1-FAE7-4E90-B075-9169EBB08D2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E287B8-8CF0-433C-9A7D-6D4B76D75971}" type="datetimeFigureOut">
              <a:rPr lang="en-US" smtClean="0"/>
              <a:t>9/12/2017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89B9B1-FAE7-4E90-B075-9169EBB08D2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E287B8-8CF0-433C-9A7D-6D4B76D75971}" type="datetimeFigureOut">
              <a:rPr lang="en-US" smtClean="0"/>
              <a:t>9/12/2017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89B9B1-FAE7-4E90-B075-9169EBB08D2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E287B8-8CF0-433C-9A7D-6D4B76D75971}" type="datetimeFigureOut">
              <a:rPr lang="en-US" smtClean="0"/>
              <a:t>9/12/2017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89B9B1-FAE7-4E90-B075-9169EBB08D2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blogs.abcnews.com/thenote/2011/05/osama-bin-laden-body-headed-for-burial-at-sea-officials-say.html" TargetMode="External"/><Relationship Id="rId2" Type="http://schemas.openxmlformats.org/officeDocument/2006/relationships/hyperlink" Target="http://books.google.com/books?id=LFOn7rpkVdQC&amp;pg=PA109" TargetMode="External"/><Relationship Id="rId1" Type="http://schemas.openxmlformats.org/officeDocument/2006/relationships/slideLayout" Target="../slideLayouts/slideLayout2.xml"/><Relationship Id="rId5" Type="http://schemas.openxmlformats.org/officeDocument/2006/relationships/hyperlink" Target="http://www.google.com/hostednews/ap/article/ALeqM5jG7UJ7x8ozawcWS0Y1tE6OChe3Jw?docId=7079d8b79ab04465a1030dfaf9e04510" TargetMode="External"/><Relationship Id="rId4" Type="http://schemas.openxmlformats.org/officeDocument/2006/relationships/hyperlink" Target="http://www.slate.com/id/2187383/"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www.youtube.com/watch?v=HTU5lPzKvjI&amp;app=deskto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www.kingjamesbibleonline.org/Leviticus-20-10/"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cnn.com/2013/10/30/world/meast/iraq-history-fast-facts/index.html" TargetMode="External"/><Relationship Id="rId2" Type="http://schemas.openxmlformats.org/officeDocument/2006/relationships/hyperlink" Target="http://www.cnn.com/2014/09/09/world/meast/isis-isil-islamic-state/" TargetMode="Externa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hyperlink" Target="http://www.cnn.com/2013/06/18/world/meast/syria-fast-facts/index.html"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www.huffingtonpost.com/alastair-crooke/isis-wahhabism-saudi-arabia_b_5717157.html"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hyperlink" Target="https://en.wikipedia.org/wiki/Gauge_(bore_diameter)" TargetMode="External"/><Relationship Id="rId13" Type="http://schemas.openxmlformats.org/officeDocument/2006/relationships/hyperlink" Target="https://en.wikipedia.org/wiki/Drum_magazine" TargetMode="External"/><Relationship Id="rId18" Type="http://schemas.openxmlformats.org/officeDocument/2006/relationships/hyperlink" Target="https://en.wikipedia.org/wiki/2012_Aurora_shooting#cite_note-cbsnews_body_armor-20" TargetMode="External"/><Relationship Id="rId3" Type="http://schemas.openxmlformats.org/officeDocument/2006/relationships/hyperlink" Target="https://en.wikipedia.org/wiki/Individual_Integrated_Fighting_System" TargetMode="External"/><Relationship Id="rId21" Type="http://schemas.openxmlformats.org/officeDocument/2006/relationships/hyperlink" Target="https://en.wikipedia.org/wiki/2012_Aurora_shooting#cite_note-complete_list-2" TargetMode="External"/><Relationship Id="rId7" Type="http://schemas.openxmlformats.org/officeDocument/2006/relationships/hyperlink" Target="https://en.wikipedia.org/wiki/Techno" TargetMode="External"/><Relationship Id="rId12" Type="http://schemas.openxmlformats.org/officeDocument/2006/relationships/hyperlink" Target="https://en.wikipedia.org/wiki/Semi-automatic_rifle" TargetMode="External"/><Relationship Id="rId17" Type="http://schemas.openxmlformats.org/officeDocument/2006/relationships/hyperlink" Target="https://en.wikipedia.org/wiki/.40_S%26W" TargetMode="External"/><Relationship Id="rId2" Type="http://schemas.openxmlformats.org/officeDocument/2006/relationships/hyperlink" Target="https://en.wikipedia.org/wiki/Gas_mask" TargetMode="External"/><Relationship Id="rId16" Type="http://schemas.openxmlformats.org/officeDocument/2006/relationships/hyperlink" Target="https://en.wikipedia.org/wiki/Glock_22" TargetMode="External"/><Relationship Id="rId20" Type="http://schemas.openxmlformats.org/officeDocument/2006/relationships/hyperlink" Target="https://en.wikipedia.org/wiki/2012_Aurora_shooting#cite_note-running-15" TargetMode="External"/><Relationship Id="rId1" Type="http://schemas.openxmlformats.org/officeDocument/2006/relationships/slideLayout" Target="../slideLayouts/slideLayout2.xml"/><Relationship Id="rId6" Type="http://schemas.openxmlformats.org/officeDocument/2006/relationships/hyperlink" Target="https://en.wikipedia.org/wiki/Leggings#Military_leggings" TargetMode="External"/><Relationship Id="rId11" Type="http://schemas.openxmlformats.org/officeDocument/2006/relationships/hyperlink" Target="https://en.wikipedia.org/wiki/2012_Aurora_shooting#cite_note-DailyExpress-M.26P15-17" TargetMode="External"/><Relationship Id="rId5" Type="http://schemas.openxmlformats.org/officeDocument/2006/relationships/hyperlink" Target="https://en.wikipedia.org/wiki/Bulletproofing" TargetMode="External"/><Relationship Id="rId15" Type="http://schemas.openxmlformats.org/officeDocument/2006/relationships/hyperlink" Target="https://en.wikipedia.org/wiki/2012_Aurora_shooting#cite_note-washpost-jam-19" TargetMode="External"/><Relationship Id="rId23" Type="http://schemas.openxmlformats.org/officeDocument/2006/relationships/image" Target="../media/image22.jpeg"/><Relationship Id="rId10" Type="http://schemas.openxmlformats.org/officeDocument/2006/relationships/hyperlink" Target="https://en.wikipedia.org/wiki/Smith_%26_Wesson_M%26P15" TargetMode="External"/><Relationship Id="rId19" Type="http://schemas.openxmlformats.org/officeDocument/2006/relationships/hyperlink" Target="https://en.wikipedia.org/wiki/2012_Aurora_shooting#cite_note-cbcjuly20-21" TargetMode="External"/><Relationship Id="rId4" Type="http://schemas.openxmlformats.org/officeDocument/2006/relationships/hyperlink" Target="https://en.wikipedia.org/wiki/Ballistic_helmet" TargetMode="External"/><Relationship Id="rId9" Type="http://schemas.openxmlformats.org/officeDocument/2006/relationships/hyperlink" Target="https://en.wikipedia.org/wiki/Remington_Model_870" TargetMode="External"/><Relationship Id="rId14" Type="http://schemas.openxmlformats.org/officeDocument/2006/relationships/hyperlink" Target="https://en.wikipedia.org/wiki/2012_Aurora_shooting#cite_note-Toohey-18" TargetMode="External"/><Relationship Id="rId22" Type="http://schemas.openxmlformats.org/officeDocument/2006/relationships/hyperlink" Target="https://en.wikipedia.org/wiki/2012_Aurora_shooting#cite_note-denverpost_Brown_2012-07-21-5"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en.wikipedia.org/wiki/Comic_books" TargetMode="External"/><Relationship Id="rId2" Type="http://schemas.openxmlformats.org/officeDocument/2006/relationships/hyperlink" Target="http://en.wikipedia.org/wiki/American_comic_book" TargetMode="Externa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Yearly Themes</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0" y="-63787"/>
            <a:ext cx="8815042"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3200" dirty="0">
                <a:latin typeface="Times New Roman" pitchFamily="18" charset="0"/>
                <a:ea typeface="Times New Roman" pitchFamily="18" charset="0"/>
                <a:cs typeface="Times New Roman" pitchFamily="18" charset="0"/>
              </a:rPr>
              <a:t>4</a:t>
            </a:r>
            <a:r>
              <a:rPr kumimoji="0" lang="en-US" sz="3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3200" b="0"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Ideology-</a:t>
            </a:r>
            <a:r>
              <a:rPr kumimoji="0" lang="en-US" sz="3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 collection of ideas shared by a group. </a:t>
            </a:r>
            <a:endParaRPr kumimoji="0" lang="en-US" sz="3200" b="0" i="0" u="none" strike="noStrike" cap="none" normalizeH="0" baseline="0" dirty="0" smtClean="0">
              <a:ln>
                <a:noFill/>
              </a:ln>
              <a:solidFill>
                <a:schemeClr val="tx1"/>
              </a:solidFill>
              <a:effectLst/>
              <a:latin typeface="Arial" pitchFamily="34" charset="0"/>
            </a:endParaRPr>
          </a:p>
        </p:txBody>
      </p:sp>
      <p:sp>
        <p:nvSpPr>
          <p:cNvPr id="5" name="TextBox 4"/>
          <p:cNvSpPr txBox="1"/>
          <p:nvPr/>
        </p:nvSpPr>
        <p:spPr>
          <a:xfrm>
            <a:off x="533400" y="1752600"/>
            <a:ext cx="7696200" cy="369332"/>
          </a:xfrm>
          <a:prstGeom prst="rect">
            <a:avLst/>
          </a:prstGeom>
          <a:noFill/>
        </p:spPr>
        <p:txBody>
          <a:bodyPr wrap="square" rtlCol="0">
            <a:spAutoFit/>
          </a:bodyPr>
          <a:lstStyle/>
          <a:p>
            <a:r>
              <a:rPr lang="en-US" dirty="0" smtClean="0"/>
              <a:t>Task: Generate a list of groups that have a specific ideological belief.</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lstStyle/>
          <a:p>
            <a:pPr>
              <a:buNone/>
            </a:pPr>
            <a:r>
              <a:rPr lang="en-US" dirty="0" smtClean="0"/>
              <a:t>Ideology:</a:t>
            </a:r>
          </a:p>
          <a:p>
            <a:pPr>
              <a:buNone/>
            </a:pPr>
            <a:r>
              <a:rPr lang="en-US" dirty="0" smtClean="0"/>
              <a:t>Republicans have a collection of idea about running a government.</a:t>
            </a:r>
          </a:p>
          <a:p>
            <a:pPr>
              <a:buNone/>
            </a:pPr>
            <a:r>
              <a:rPr lang="en-US" dirty="0" smtClean="0"/>
              <a:t>So do Democrats.</a:t>
            </a:r>
          </a:p>
          <a:p>
            <a:pPr>
              <a:buNone/>
            </a:pPr>
            <a:r>
              <a:rPr lang="en-US" dirty="0" smtClean="0"/>
              <a:t>The West Coast Offense is a strategy used in football.</a:t>
            </a:r>
          </a:p>
          <a:p>
            <a:pPr>
              <a:buNone/>
            </a:pPr>
            <a:endParaRPr lang="en-US" dirty="0" smtClean="0"/>
          </a:p>
          <a:p>
            <a:pPr>
              <a:buNone/>
            </a:pP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46331"/>
          </a:xfrm>
          <a:prstGeom prst="rect">
            <a:avLst/>
          </a:prstGeom>
        </p:spPr>
        <p:txBody>
          <a:bodyPr wrap="square">
            <a:spAutoFit/>
          </a:bodyPr>
          <a:lstStyle/>
          <a:p>
            <a:r>
              <a:rPr lang="en-US" dirty="0"/>
              <a:t>5</a:t>
            </a:r>
            <a:r>
              <a:rPr lang="en-US" dirty="0" smtClean="0"/>
              <a:t>. </a:t>
            </a:r>
            <a:r>
              <a:rPr lang="en-US" u="sng" dirty="0"/>
              <a:t>Left Moderates and Right-</a:t>
            </a:r>
            <a:r>
              <a:rPr lang="en-US" dirty="0"/>
              <a:t>Within the various ideologies exist people who choose to follow the ideology as is because the ideology is all that matters and is set in stone. </a:t>
            </a:r>
          </a:p>
        </p:txBody>
      </p:sp>
      <p:cxnSp>
        <p:nvCxnSpPr>
          <p:cNvPr id="6" name="Straight Arrow Connector 5"/>
          <p:cNvCxnSpPr/>
          <p:nvPr/>
        </p:nvCxnSpPr>
        <p:spPr>
          <a:xfrm>
            <a:off x="228600" y="990600"/>
            <a:ext cx="8763000" cy="0"/>
          </a:xfrm>
          <a:prstGeom prst="straightConnector1">
            <a:avLst/>
          </a:prstGeom>
          <a:ln w="60325">
            <a:headEnd type="arrow"/>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28600" y="1371600"/>
            <a:ext cx="16764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Left wants change or is willing to budge</a:t>
            </a:r>
            <a:endParaRPr lang="en-US" dirty="0"/>
          </a:p>
        </p:txBody>
      </p:sp>
      <p:sp>
        <p:nvSpPr>
          <p:cNvPr id="9" name="Rectangle 8"/>
          <p:cNvSpPr/>
          <p:nvPr/>
        </p:nvSpPr>
        <p:spPr>
          <a:xfrm>
            <a:off x="7239000" y="1447800"/>
            <a:ext cx="1676400" cy="1524000"/>
          </a:xfrm>
          <a:prstGeom prst="rect">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Keep things the way they are</a:t>
            </a:r>
            <a:endParaRPr lang="en-US" dirty="0"/>
          </a:p>
        </p:txBody>
      </p:sp>
      <p:sp>
        <p:nvSpPr>
          <p:cNvPr id="10" name="Rectangle 9"/>
          <p:cNvSpPr/>
          <p:nvPr/>
        </p:nvSpPr>
        <p:spPr>
          <a:xfrm>
            <a:off x="3733800" y="1524000"/>
            <a:ext cx="1981200" cy="160020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Moderates: Tend to vary left and right on certain topics/issues</a:t>
            </a:r>
            <a:endParaRPr lang="en-US" dirty="0"/>
          </a:p>
        </p:txBody>
      </p:sp>
      <p:sp>
        <p:nvSpPr>
          <p:cNvPr id="11" name="TextBox 10"/>
          <p:cNvSpPr txBox="1"/>
          <p:nvPr/>
        </p:nvSpPr>
        <p:spPr>
          <a:xfrm>
            <a:off x="0" y="3276600"/>
            <a:ext cx="9144000" cy="3416320"/>
          </a:xfrm>
          <a:prstGeom prst="rect">
            <a:avLst/>
          </a:prstGeom>
          <a:noFill/>
        </p:spPr>
        <p:txBody>
          <a:bodyPr wrap="square" rtlCol="0">
            <a:spAutoFit/>
          </a:bodyPr>
          <a:lstStyle/>
          <a:p>
            <a:r>
              <a:rPr lang="en-US" dirty="0" smtClean="0"/>
              <a:t>Gauge Yourself</a:t>
            </a:r>
          </a:p>
          <a:p>
            <a:endParaRPr lang="en-US" dirty="0"/>
          </a:p>
          <a:p>
            <a:pPr marL="342900" indent="-342900">
              <a:buAutoNum type="arabicPeriod"/>
            </a:pPr>
            <a:r>
              <a:rPr lang="en-US" dirty="0" smtClean="0"/>
              <a:t>Homosexuals in America should be allowed to get married, run for office openly gay and kiss their partners in public without fear or legal challenges.</a:t>
            </a:r>
          </a:p>
          <a:p>
            <a:pPr marL="342900" indent="-342900">
              <a:buAutoNum type="arabicPeriod"/>
            </a:pPr>
            <a:endParaRPr lang="en-US" dirty="0"/>
          </a:p>
          <a:p>
            <a:pPr marL="342900" indent="-342900">
              <a:buAutoNum type="arabicPeriod"/>
            </a:pPr>
            <a:r>
              <a:rPr lang="en-US" dirty="0" smtClean="0"/>
              <a:t>Baseball should be changed to 3 innings that allow every player and the coach a change to bat.</a:t>
            </a:r>
          </a:p>
          <a:p>
            <a:pPr marL="342900" indent="-342900">
              <a:buAutoNum type="arabicPeriod"/>
            </a:pPr>
            <a:endParaRPr lang="en-US" dirty="0"/>
          </a:p>
          <a:p>
            <a:pPr marL="342900" indent="-342900">
              <a:buAutoNum type="arabicPeriod"/>
            </a:pPr>
            <a:r>
              <a:rPr lang="en-US" dirty="0" err="1" smtClean="0"/>
              <a:t>Balut</a:t>
            </a:r>
            <a:r>
              <a:rPr lang="en-US" dirty="0" smtClean="0"/>
              <a:t> should be as American as apple pie.</a:t>
            </a:r>
          </a:p>
          <a:p>
            <a:pPr marL="342900" indent="-342900">
              <a:buAutoNum type="arabicPeriod"/>
            </a:pPr>
            <a:endParaRPr lang="en-US" dirty="0" smtClean="0"/>
          </a:p>
          <a:p>
            <a:pPr marL="342900" indent="-342900">
              <a:buAutoNum type="arabicPeriod"/>
            </a:pPr>
            <a:endParaRPr lang="en-US" dirty="0"/>
          </a:p>
          <a:p>
            <a:pPr marL="342900" indent="-342900">
              <a:buAutoNum type="arabicPeriod"/>
            </a:pP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Balut</a:t>
            </a:r>
            <a:endParaRPr lang="en-US" dirty="0"/>
          </a:p>
        </p:txBody>
      </p:sp>
      <p:sp>
        <p:nvSpPr>
          <p:cNvPr id="28674" name="AutoShape 2" descr="Image result for balu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8676" name="AutoShape 4" descr="Image result for balu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8678" name="Picture 6" descr="http://www.bizarrefood.com/blog/wp-content/uploads/2012/08/balut.jpg"/>
          <p:cNvPicPr>
            <a:picLocks noChangeAspect="1" noChangeArrowheads="1"/>
          </p:cNvPicPr>
          <p:nvPr/>
        </p:nvPicPr>
        <p:blipFill>
          <a:blip r:embed="rId2" cstate="print"/>
          <a:srcRect/>
          <a:stretch>
            <a:fillRect/>
          </a:stretch>
        </p:blipFill>
        <p:spPr bwMode="auto">
          <a:xfrm>
            <a:off x="457200" y="1371600"/>
            <a:ext cx="2809875" cy="2857500"/>
          </a:xfrm>
          <a:prstGeom prst="rect">
            <a:avLst/>
          </a:prstGeom>
          <a:noFill/>
        </p:spPr>
      </p:pic>
      <p:sp>
        <p:nvSpPr>
          <p:cNvPr id="7" name="TextBox 6"/>
          <p:cNvSpPr txBox="1"/>
          <p:nvPr/>
        </p:nvSpPr>
        <p:spPr>
          <a:xfrm>
            <a:off x="3886200" y="1524000"/>
            <a:ext cx="4343400" cy="646331"/>
          </a:xfrm>
          <a:prstGeom prst="rect">
            <a:avLst/>
          </a:prstGeom>
          <a:noFill/>
        </p:spPr>
        <p:txBody>
          <a:bodyPr wrap="square" rtlCol="0">
            <a:spAutoFit/>
          </a:bodyPr>
          <a:lstStyle/>
          <a:p>
            <a:r>
              <a:rPr lang="en-US" dirty="0" smtClean="0"/>
              <a:t>If you said yuck you have just offended my culture.</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229600" cy="1143000"/>
          </a:xfrm>
        </p:spPr>
        <p:txBody>
          <a:bodyPr>
            <a:normAutofit fontScale="90000"/>
          </a:bodyPr>
          <a:lstStyle/>
          <a:p>
            <a:r>
              <a:rPr lang="en-US" dirty="0"/>
              <a:t/>
            </a:r>
            <a:br>
              <a:rPr lang="en-US" dirty="0"/>
            </a:br>
            <a:r>
              <a:rPr lang="en-US" sz="2200" dirty="0"/>
              <a:t>6</a:t>
            </a:r>
            <a:r>
              <a:rPr lang="en-US" sz="2200" dirty="0" smtClean="0"/>
              <a:t>. </a:t>
            </a:r>
            <a:r>
              <a:rPr lang="en-US" sz="2200" u="sng" dirty="0"/>
              <a:t>American </a:t>
            </a:r>
            <a:r>
              <a:rPr lang="en-US" sz="2200" u="sng" dirty="0" err="1"/>
              <a:t>Exceptionalism</a:t>
            </a:r>
            <a:r>
              <a:rPr lang="en-US" sz="2200" u="sng" dirty="0"/>
              <a:t>-</a:t>
            </a:r>
            <a:r>
              <a:rPr lang="en-US" sz="2200" dirty="0"/>
              <a:t>The idea that America is a beacon of light for humanity and has a responsibility to guide the human race. This thinking is based on the assumption that America is good for humanity. What is the reverse thinking? </a:t>
            </a:r>
          </a:p>
        </p:txBody>
      </p:sp>
      <p:sp>
        <p:nvSpPr>
          <p:cNvPr id="4" name="TextBox 3"/>
          <p:cNvSpPr txBox="1"/>
          <p:nvPr/>
        </p:nvSpPr>
        <p:spPr>
          <a:xfrm>
            <a:off x="3276600" y="1828800"/>
            <a:ext cx="2438400" cy="2862322"/>
          </a:xfrm>
          <a:prstGeom prst="rect">
            <a:avLst/>
          </a:prstGeom>
          <a:noFill/>
        </p:spPr>
        <p:txBody>
          <a:bodyPr wrap="square" rtlCol="0">
            <a:spAutoFit/>
          </a:bodyPr>
          <a:lstStyle/>
          <a:p>
            <a:r>
              <a:rPr lang="en-US" dirty="0" smtClean="0"/>
              <a:t>Engaging in “goodness”</a:t>
            </a:r>
          </a:p>
          <a:p>
            <a:endParaRPr lang="en-US" dirty="0"/>
          </a:p>
          <a:p>
            <a:endParaRPr lang="en-US" dirty="0" smtClean="0"/>
          </a:p>
          <a:p>
            <a:r>
              <a:rPr lang="en-US" dirty="0" smtClean="0"/>
              <a:t>Task:  Come up with two Examples</a:t>
            </a:r>
          </a:p>
          <a:p>
            <a:endParaRPr lang="en-US" dirty="0"/>
          </a:p>
          <a:p>
            <a:r>
              <a:rPr lang="en-US" dirty="0" smtClean="0"/>
              <a:t>And </a:t>
            </a:r>
          </a:p>
          <a:p>
            <a:endParaRPr lang="en-US" dirty="0"/>
          </a:p>
          <a:p>
            <a:r>
              <a:rPr lang="en-US" dirty="0" smtClean="0"/>
              <a:t>How would you dispose of Bin Laden’s body?</a:t>
            </a:r>
            <a:endParaRPr lang="en-US" dirty="0"/>
          </a:p>
        </p:txBody>
      </p:sp>
      <p:sp>
        <p:nvSpPr>
          <p:cNvPr id="5" name="TextBox 4"/>
          <p:cNvSpPr txBox="1"/>
          <p:nvPr/>
        </p:nvSpPr>
        <p:spPr>
          <a:xfrm>
            <a:off x="2743200" y="5943600"/>
            <a:ext cx="4114800" cy="369332"/>
          </a:xfrm>
          <a:prstGeom prst="rect">
            <a:avLst/>
          </a:prstGeom>
          <a:noFill/>
        </p:spPr>
        <p:txBody>
          <a:bodyPr wrap="square" rtlCol="0">
            <a:spAutoFit/>
          </a:bodyPr>
          <a:lstStyle/>
          <a:p>
            <a:r>
              <a:rPr lang="en-US" dirty="0" smtClean="0"/>
              <a:t>What makes the following exceptional?</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Hiroshima</a:t>
            </a:r>
            <a:endParaRPr lang="en-US" dirty="0"/>
          </a:p>
        </p:txBody>
      </p:sp>
      <p:pic>
        <p:nvPicPr>
          <p:cNvPr id="31746" name="Picture 2" descr="http://www.newyorker.com/wp-content/uploads/2014/08/Stillman-Hiroshima-690.jpg"/>
          <p:cNvPicPr>
            <a:picLocks noChangeAspect="1" noChangeArrowheads="1"/>
          </p:cNvPicPr>
          <p:nvPr/>
        </p:nvPicPr>
        <p:blipFill>
          <a:blip r:embed="rId2" cstate="print"/>
          <a:srcRect/>
          <a:stretch>
            <a:fillRect/>
          </a:stretch>
        </p:blipFill>
        <p:spPr bwMode="auto">
          <a:xfrm>
            <a:off x="1219200" y="1524000"/>
            <a:ext cx="6572250" cy="4829176"/>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Death of Bin Laden</a:t>
            </a:r>
            <a:endParaRPr lang="en-US" dirty="0"/>
          </a:p>
        </p:txBody>
      </p:sp>
      <p:sp>
        <p:nvSpPr>
          <p:cNvPr id="4" name="Rectangle 3"/>
          <p:cNvSpPr/>
          <p:nvPr/>
        </p:nvSpPr>
        <p:spPr>
          <a:xfrm>
            <a:off x="2133600" y="1447800"/>
            <a:ext cx="4572000" cy="3416320"/>
          </a:xfrm>
          <a:prstGeom prst="rect">
            <a:avLst/>
          </a:prstGeom>
        </p:spPr>
        <p:txBody>
          <a:bodyPr>
            <a:spAutoFit/>
          </a:bodyPr>
          <a:lstStyle/>
          <a:p>
            <a:r>
              <a:rPr lang="en-US" dirty="0"/>
              <a:t>While the U.S. government might have preferred to cremate Bin Laden's remains prior to disposal, Muslim tradition forbids cremation because it's inconsistent with the resurrection of the body. (The Vatican placed the </a:t>
            </a:r>
            <a:r>
              <a:rPr lang="en-US" b="1" dirty="0">
                <a:hlinkClick r:id="rId2"/>
              </a:rPr>
              <a:t>same prohibition</a:t>
            </a:r>
            <a:r>
              <a:rPr lang="en-US" dirty="0"/>
              <a:t> on Catholics between 1886 and 1963.) U.S. officials have </a:t>
            </a:r>
            <a:r>
              <a:rPr lang="en-US" b="1" dirty="0">
                <a:hlinkClick r:id="rId3"/>
              </a:rPr>
              <a:t>told reporters</a:t>
            </a:r>
            <a:r>
              <a:rPr lang="en-US" dirty="0"/>
              <a:t> that Bin Laden's body was handled in accordance with </a:t>
            </a:r>
            <a:r>
              <a:rPr lang="en-US" b="1" dirty="0">
                <a:hlinkClick r:id="rId4"/>
              </a:rPr>
              <a:t>Islamic principles</a:t>
            </a:r>
            <a:r>
              <a:rPr lang="en-US" dirty="0"/>
              <a:t>, although some Muslim scholars have already </a:t>
            </a:r>
            <a:r>
              <a:rPr lang="en-US" b="1" dirty="0">
                <a:hlinkClick r:id="rId5"/>
              </a:rPr>
              <a:t>argued</a:t>
            </a:r>
            <a:r>
              <a:rPr lang="en-US" dirty="0"/>
              <a:t> that the terrorist leader should have been buried in the ground with his head pointing toward Mecca.</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 you define Jihad?</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46331"/>
          </a:xfrm>
          <a:prstGeom prst="rect">
            <a:avLst/>
          </a:prstGeom>
        </p:spPr>
        <p:txBody>
          <a:bodyPr wrap="square">
            <a:spAutoFit/>
          </a:bodyPr>
          <a:lstStyle/>
          <a:p>
            <a:r>
              <a:rPr lang="en-US" dirty="0"/>
              <a:t>7</a:t>
            </a:r>
            <a:r>
              <a:rPr lang="en-US" dirty="0" smtClean="0"/>
              <a:t>. </a:t>
            </a:r>
            <a:r>
              <a:rPr lang="en-US" u="sng" dirty="0"/>
              <a:t>Jihad-</a:t>
            </a:r>
            <a:r>
              <a:rPr lang="en-US" dirty="0"/>
              <a:t>A Muslim’s struggle. Think of Jihad as a Muslim’s struggle to remain religious and follow the religion as practiced. </a:t>
            </a:r>
          </a:p>
        </p:txBody>
      </p:sp>
      <p:pic>
        <p:nvPicPr>
          <p:cNvPr id="5" name="Picture 4" descr="https://whyevolutionistrue.files.wordpress.com/2014/05/hijab-veil-types.jpg"/>
          <p:cNvPicPr/>
          <p:nvPr/>
        </p:nvPicPr>
        <p:blipFill>
          <a:blip r:embed="rId2" cstate="print"/>
          <a:srcRect/>
          <a:stretch>
            <a:fillRect/>
          </a:stretch>
        </p:blipFill>
        <p:spPr bwMode="auto">
          <a:xfrm>
            <a:off x="304800" y="1219201"/>
            <a:ext cx="7924800" cy="3050822"/>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0" y="0"/>
            <a:ext cx="91440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a:latin typeface="Times New Roman" pitchFamily="18" charset="0"/>
                <a:ea typeface="Times New Roman" pitchFamily="18" charset="0"/>
                <a:cs typeface="Times New Roman" pitchFamily="18" charset="0"/>
              </a:rPr>
              <a:t>8</a:t>
            </a: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b="0"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Bin Laden 1998 </a:t>
            </a:r>
            <a:r>
              <a:rPr kumimoji="0" lang="en-US" b="0" i="0" u="sng"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Fatwah</a:t>
            </a:r>
            <a:r>
              <a:rPr kumimoji="0" lang="en-US" b="0"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Written in 1998 and outlines why Bin Laden feels it</a:t>
            </a:r>
            <a:r>
              <a:rPr kumimoji="0" lang="en-US" b="0"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 the duty of Muslims to kill Americans and her allies. It</a:t>
            </a:r>
            <a:r>
              <a:rPr kumimoji="0" lang="en-US" b="0"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 his declaration of war on the US.</a:t>
            </a:r>
            <a:endParaRPr kumimoji="0" lang="en-US" b="0" i="0" u="none" strike="noStrike" cap="none" normalizeH="0" baseline="0" dirty="0" smtClean="0">
              <a:ln>
                <a:noFill/>
              </a:ln>
              <a:solidFill>
                <a:schemeClr val="tx1"/>
              </a:solidFill>
              <a:effectLst/>
              <a:latin typeface="Arial" pitchFamily="34" charset="0"/>
            </a:endParaRPr>
          </a:p>
        </p:txBody>
      </p:sp>
      <p:sp>
        <p:nvSpPr>
          <p:cNvPr id="7" name="TextBox 6"/>
          <p:cNvSpPr txBox="1"/>
          <p:nvPr/>
        </p:nvSpPr>
        <p:spPr>
          <a:xfrm>
            <a:off x="0" y="914400"/>
            <a:ext cx="8915400" cy="5078313"/>
          </a:xfrm>
          <a:prstGeom prst="rect">
            <a:avLst/>
          </a:prstGeom>
          <a:noFill/>
        </p:spPr>
        <p:txBody>
          <a:bodyPr wrap="square" rtlCol="0">
            <a:spAutoFit/>
          </a:bodyPr>
          <a:lstStyle/>
          <a:p>
            <a:r>
              <a:rPr lang="en-US" dirty="0"/>
              <a:t>First, </a:t>
            </a:r>
            <a:r>
              <a:rPr lang="en-US" b="1" dirty="0"/>
              <a:t>for over seven years the United States has been occupying the lands of Islam</a:t>
            </a:r>
            <a:r>
              <a:rPr lang="en-US" dirty="0"/>
              <a:t> in the holiest of places, the Arabian Peninsula, plundering its riches, dictating to its rulers, humiliating its people</a:t>
            </a:r>
            <a:r>
              <a:rPr lang="en-US" b="1" dirty="0"/>
              <a:t>, terrorizing its neighbors</a:t>
            </a:r>
            <a:r>
              <a:rPr lang="en-US" dirty="0"/>
              <a:t>, and turning its bases in the Peninsula into a spearhead through which to fight the neighboring Muslim peoples.</a:t>
            </a:r>
          </a:p>
          <a:p>
            <a:r>
              <a:rPr lang="en-US" dirty="0"/>
              <a:t>If some people have in the past argued about the fact of the occupation, all the people of the Peninsula have now acknowledged it. The best proof of this is the </a:t>
            </a:r>
            <a:r>
              <a:rPr lang="en-US" b="1" dirty="0"/>
              <a:t>Americans' continuing aggression against the Iraqi people</a:t>
            </a:r>
            <a:r>
              <a:rPr lang="en-US" dirty="0"/>
              <a:t> using the Peninsula as a staging post, even though all its rulers are against their territories being used to that end, but they are helpless. </a:t>
            </a:r>
          </a:p>
          <a:p>
            <a:r>
              <a:rPr lang="en-US" dirty="0"/>
              <a:t>Second, despite the great devastation inflicted on the Iraqi people by the </a:t>
            </a:r>
            <a:r>
              <a:rPr lang="en-US" b="1" dirty="0"/>
              <a:t>crusader-Zionist alliance</a:t>
            </a:r>
            <a:r>
              <a:rPr lang="en-US" dirty="0"/>
              <a:t>, and despite the huge number of those killed, which has exceeded 1 million... despite all this, the Americans are once against trying to repeat the horrific massacres, as though they are not content with the protracted blockade imposed after the ferocious war or the fragmentation and devastation. </a:t>
            </a:r>
            <a:endParaRPr lang="en-US" dirty="0" smtClean="0"/>
          </a:p>
          <a:p>
            <a:endParaRPr lang="en-US" dirty="0"/>
          </a:p>
          <a:p>
            <a:r>
              <a:rPr lang="en-US" dirty="0"/>
              <a:t>So here they come to annihilate what is left of this people and to humiliate their Muslim neighbors. Third, </a:t>
            </a:r>
            <a:r>
              <a:rPr lang="en-US" b="1" dirty="0"/>
              <a:t>if the Americans' aims behind these wars are religious and economic</a:t>
            </a:r>
            <a:r>
              <a:rPr lang="en-US" dirty="0"/>
              <a:t>, the aim is also to serve the Jews' petty state and divert attention from its occupation of Jerusalem and murder of Muslims there.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rmAutofit fontScale="90000"/>
          </a:bodyPr>
          <a:lstStyle/>
          <a:p>
            <a:r>
              <a:rPr lang="en-US" dirty="0" smtClean="0"/>
              <a:t>1. Prepare a presentation for one </a:t>
            </a:r>
            <a:r>
              <a:rPr lang="en-US" dirty="0" smtClean="0"/>
              <a:t>theme</a:t>
            </a:r>
            <a:r>
              <a:rPr lang="en-US" dirty="0" smtClean="0"/>
              <a:t/>
            </a:r>
            <a:br>
              <a:rPr lang="en-US" dirty="0" smtClean="0"/>
            </a:br>
            <a:r>
              <a:rPr lang="en-US" dirty="0" smtClean="0"/>
              <a:t>2. </a:t>
            </a:r>
            <a:r>
              <a:rPr lang="en-US" dirty="0" smtClean="0"/>
              <a:t>Complete theme guide sheet</a:t>
            </a:r>
            <a:r>
              <a:rPr lang="en-US" dirty="0"/>
              <a:t/>
            </a:r>
            <a:br>
              <a:rPr lang="en-US" dirty="0"/>
            </a:br>
            <a:endParaRPr lang="en-US"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069" t="9259" r="65833" b="24074"/>
          <a:stretch/>
        </p:blipFill>
        <p:spPr bwMode="auto">
          <a:xfrm>
            <a:off x="2667000" y="1728958"/>
            <a:ext cx="3886200" cy="50084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61521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81000" y="457200"/>
            <a:ext cx="7924800" cy="4801314"/>
          </a:xfrm>
          <a:prstGeom prst="rect">
            <a:avLst/>
          </a:prstGeom>
          <a:noFill/>
        </p:spPr>
        <p:txBody>
          <a:bodyPr wrap="square" rtlCol="0">
            <a:spAutoFit/>
          </a:bodyPr>
          <a:lstStyle/>
          <a:p>
            <a:r>
              <a:rPr lang="en-US" dirty="0" smtClean="0"/>
              <a:t>Go Back to Jihad</a:t>
            </a:r>
          </a:p>
          <a:p>
            <a:endParaRPr lang="en-US" dirty="0"/>
          </a:p>
          <a:p>
            <a:r>
              <a:rPr lang="en-US" b="1" dirty="0" err="1"/>
              <a:t>Surah</a:t>
            </a:r>
            <a:r>
              <a:rPr lang="en-US" b="1" dirty="0"/>
              <a:t> 2</a:t>
            </a:r>
            <a:endParaRPr lang="en-US" dirty="0"/>
          </a:p>
          <a:p>
            <a:r>
              <a:rPr lang="en-US" dirty="0"/>
              <a:t>190. Fight in the cause of God those who fight you, but do not transgress limits; for God </a:t>
            </a:r>
            <a:r>
              <a:rPr lang="en-US" dirty="0" err="1"/>
              <a:t>loveth</a:t>
            </a:r>
            <a:r>
              <a:rPr lang="en-US" dirty="0"/>
              <a:t> not transgressors.</a:t>
            </a:r>
          </a:p>
          <a:p>
            <a:r>
              <a:rPr lang="en-US" dirty="0"/>
              <a:t> </a:t>
            </a:r>
          </a:p>
          <a:p>
            <a:r>
              <a:rPr lang="en-US" dirty="0"/>
              <a:t>191. And slay them wherever ye catch them, and turn them out from where they have Turned you out; for tumult and oppression are worse than slaughter; but fight them not at the Sacred Mosque, unless they (first) fight you there; but if they fight you, slay them. Such is the reward of those who suppress faith.</a:t>
            </a:r>
          </a:p>
          <a:p>
            <a:r>
              <a:rPr lang="en-US" dirty="0"/>
              <a:t> </a:t>
            </a:r>
          </a:p>
          <a:p>
            <a:r>
              <a:rPr lang="en-US" dirty="0"/>
              <a:t>192. But if they cease, God is Oft-forgiving, Most Merciful.</a:t>
            </a:r>
          </a:p>
          <a:p>
            <a:r>
              <a:rPr lang="en-US" dirty="0"/>
              <a:t> </a:t>
            </a:r>
          </a:p>
          <a:p>
            <a:r>
              <a:rPr lang="en-US" dirty="0"/>
              <a:t>193. And fight them on until there is no more Tumult or oppression, and there prevail justice and faith in God. but if they cease, Let there be no hostility except to those who </a:t>
            </a:r>
            <a:r>
              <a:rPr lang="en-US" dirty="0" err="1"/>
              <a:t>practise</a:t>
            </a:r>
            <a:r>
              <a:rPr lang="en-US" dirty="0"/>
              <a:t> oppression.</a:t>
            </a:r>
          </a:p>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219200"/>
            <a:ext cx="9144000" cy="1477328"/>
          </a:xfrm>
          <a:prstGeom prst="rect">
            <a:avLst/>
          </a:prstGeom>
          <a:noFill/>
        </p:spPr>
        <p:txBody>
          <a:bodyPr wrap="square" rtlCol="0">
            <a:spAutoFit/>
          </a:bodyPr>
          <a:lstStyle/>
          <a:p>
            <a:r>
              <a:rPr lang="en-US" dirty="0"/>
              <a:t>9</a:t>
            </a:r>
            <a:r>
              <a:rPr lang="en-US" dirty="0" smtClean="0"/>
              <a:t>. </a:t>
            </a:r>
            <a:r>
              <a:rPr lang="en-US" u="sng" dirty="0"/>
              <a:t>Lone Wolf</a:t>
            </a:r>
            <a:r>
              <a:rPr lang="en-US" dirty="0"/>
              <a:t>-When an individual may commit an act of terrorism alone</a:t>
            </a:r>
            <a:r>
              <a:rPr lang="en-US" dirty="0" smtClean="0"/>
              <a:t>.</a:t>
            </a:r>
          </a:p>
          <a:p>
            <a:endParaRPr lang="en-US" dirty="0"/>
          </a:p>
          <a:p>
            <a:r>
              <a:rPr lang="en-US" dirty="0" smtClean="0">
                <a:hlinkClick r:id="rId2"/>
              </a:rPr>
              <a:t>https://www.youtube.com/watch?v=HTU5lPzKvjI&amp;app=desktop</a:t>
            </a:r>
            <a:endParaRPr lang="en-US" dirty="0" smtClean="0"/>
          </a:p>
          <a:p>
            <a:r>
              <a:rPr lang="en-US" dirty="0" smtClean="0"/>
              <a:t> </a:t>
            </a:r>
            <a:endParaRPr lang="en-US" dirty="0"/>
          </a:p>
          <a:p>
            <a:endParaRPr lang="en-US" dirty="0"/>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972" t="10494" r="38958" b="38765"/>
          <a:stretch/>
        </p:blipFill>
        <p:spPr bwMode="auto">
          <a:xfrm>
            <a:off x="1066800" y="2209800"/>
            <a:ext cx="6711950" cy="42505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2585323"/>
          </a:xfrm>
          <a:prstGeom prst="rect">
            <a:avLst/>
          </a:prstGeom>
          <a:noFill/>
        </p:spPr>
        <p:txBody>
          <a:bodyPr wrap="square" rtlCol="0">
            <a:spAutoFit/>
          </a:bodyPr>
          <a:lstStyle/>
          <a:p>
            <a:r>
              <a:rPr lang="en-US" dirty="0" smtClean="0"/>
              <a:t>10. </a:t>
            </a:r>
            <a:r>
              <a:rPr lang="en-US" u="sng" dirty="0"/>
              <a:t>­Arab Nationalism</a:t>
            </a:r>
            <a:r>
              <a:rPr lang="en-US" dirty="0"/>
              <a:t>-The key here is the use of the word nationalism. Think nation as these people want to celebrate, defend and preserve their nation. Not every Arab is a Muslim. An Arab simply means a person from Arabia which is a place on the Earth. I once met a Puerto Rican Muslim. I once met a Christian Arab. Combining Muslim and Arab is wrong. However, in America we tend to lump both together. Anyway, an Arab nationalist is advocating for their home or nation. </a:t>
            </a:r>
          </a:p>
          <a:p>
            <a:endParaRPr lang="en-US" dirty="0" smtClean="0"/>
          </a:p>
          <a:p>
            <a:endParaRPr lang="en-US" dirty="0"/>
          </a:p>
          <a:p>
            <a:r>
              <a:rPr lang="en-US" dirty="0" smtClean="0"/>
              <a:t>Task: Who else would be a nationalist?</a:t>
            </a:r>
            <a:endParaRPr lang="en-US" dirty="0"/>
          </a:p>
        </p:txBody>
      </p:sp>
      <p:pic>
        <p:nvPicPr>
          <p:cNvPr id="36866" name="Picture 2" descr="http://www.iris.org.il/images/arabwld3.gif"/>
          <p:cNvPicPr>
            <a:picLocks noChangeAspect="1" noChangeArrowheads="1"/>
          </p:cNvPicPr>
          <p:nvPr/>
        </p:nvPicPr>
        <p:blipFill>
          <a:blip r:embed="rId2" cstate="print"/>
          <a:srcRect/>
          <a:stretch>
            <a:fillRect/>
          </a:stretch>
        </p:blipFill>
        <p:spPr bwMode="auto">
          <a:xfrm>
            <a:off x="1752600" y="2743200"/>
            <a:ext cx="5848350" cy="3486151"/>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0" y="59323"/>
            <a:ext cx="9274783"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11. </a:t>
            </a:r>
            <a:r>
              <a:rPr kumimoji="0" lang="en-US" sz="1600" b="0"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Imperialism-</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When a stronger nation uses its economy, politics, military or culture to take over a </a:t>
            </a:r>
            <a:r>
              <a:rPr kumimoji="0" lang="en-US" sz="1600" b="0"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weaker</a:t>
            </a:r>
            <a:r>
              <a:rPr kumimoji="0" lang="en-US" sz="1600" b="0"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en-US" sz="1600" b="0" i="0" u="none" strike="noStrike" cap="none" normalizeH="0" baseline="0" dirty="0" smtClean="0">
              <a:ln>
                <a:noFill/>
              </a:ln>
              <a:solidFill>
                <a:schemeClr val="tx1"/>
              </a:solidFill>
              <a:effectLst/>
              <a:latin typeface="Arial" pitchFamily="34" charset="0"/>
            </a:endParaRPr>
          </a:p>
        </p:txBody>
      </p:sp>
      <p:pic>
        <p:nvPicPr>
          <p:cNvPr id="35843" name="Picture 3" descr="http://i240.photobucket.com/albums/ff29/Lewthwaite/NewBritishEmpire.jpg"/>
          <p:cNvPicPr>
            <a:picLocks noChangeAspect="1" noChangeArrowheads="1"/>
          </p:cNvPicPr>
          <p:nvPr/>
        </p:nvPicPr>
        <p:blipFill>
          <a:blip r:embed="rId2" cstate="print"/>
          <a:srcRect/>
          <a:stretch>
            <a:fillRect/>
          </a:stretch>
        </p:blipFill>
        <p:spPr bwMode="auto">
          <a:xfrm>
            <a:off x="152400" y="1676400"/>
            <a:ext cx="8991600" cy="4162426"/>
          </a:xfrm>
          <a:prstGeom prst="rect">
            <a:avLst/>
          </a:prstGeom>
          <a:noFill/>
        </p:spPr>
      </p:pic>
      <p:sp>
        <p:nvSpPr>
          <p:cNvPr id="6" name="TextBox 5"/>
          <p:cNvSpPr txBox="1"/>
          <p:nvPr/>
        </p:nvSpPr>
        <p:spPr>
          <a:xfrm>
            <a:off x="381000" y="838200"/>
            <a:ext cx="7543800" cy="646331"/>
          </a:xfrm>
          <a:prstGeom prst="rect">
            <a:avLst/>
          </a:prstGeom>
          <a:noFill/>
        </p:spPr>
        <p:txBody>
          <a:bodyPr wrap="square" rtlCol="0">
            <a:spAutoFit/>
          </a:bodyPr>
          <a:lstStyle/>
          <a:p>
            <a:r>
              <a:rPr lang="en-US" dirty="0" smtClean="0"/>
              <a:t>Sun never sets on the British Empire</a:t>
            </a:r>
          </a:p>
          <a:p>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0" y="74711"/>
            <a:ext cx="9220794"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12. </a:t>
            </a:r>
            <a:r>
              <a:rPr kumimoji="0" lang="en-US" sz="1400" b="0" i="0" u="sng"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Sharia</a:t>
            </a:r>
            <a:r>
              <a:rPr kumimoji="0" lang="en-US" sz="1400" b="0"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Law-</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Using the Quran as a nation</a:t>
            </a:r>
            <a:r>
              <a:rPr kumimoji="0" lang="en-US" sz="1400" b="0"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 constitution and basis for laws. Rules and laws are created based on the Quran. </a:t>
            </a:r>
            <a:endParaRPr kumimoji="0" lang="en-US" sz="1400" b="0" i="0" u="none" strike="noStrike" cap="none" normalizeH="0" baseline="0" dirty="0" smtClean="0">
              <a:ln>
                <a:noFill/>
              </a:ln>
              <a:solidFill>
                <a:schemeClr val="tx1"/>
              </a:solidFill>
              <a:effectLst/>
              <a:latin typeface="Arial" pitchFamily="34" charset="0"/>
            </a:endParaRPr>
          </a:p>
        </p:txBody>
      </p:sp>
      <p:sp>
        <p:nvSpPr>
          <p:cNvPr id="5" name="Rectangle 4"/>
          <p:cNvSpPr/>
          <p:nvPr/>
        </p:nvSpPr>
        <p:spPr>
          <a:xfrm>
            <a:off x="533400" y="1219200"/>
            <a:ext cx="7467600" cy="1754326"/>
          </a:xfrm>
          <a:prstGeom prst="rect">
            <a:avLst/>
          </a:prstGeom>
        </p:spPr>
        <p:txBody>
          <a:bodyPr wrap="square">
            <a:spAutoFit/>
          </a:bodyPr>
          <a:lstStyle/>
          <a:p>
            <a:r>
              <a:rPr lang="en-US" b="1" dirty="0"/>
              <a:t>So what does the Quran say and how does it approach the issue of adultery</a:t>
            </a:r>
            <a:r>
              <a:rPr lang="en-US" b="1" dirty="0" smtClean="0"/>
              <a:t>?</a:t>
            </a:r>
          </a:p>
          <a:p>
            <a:endParaRPr lang="en-US" dirty="0"/>
          </a:p>
          <a:p>
            <a:r>
              <a:rPr lang="en-US" dirty="0"/>
              <a:t>“Those who commit unlawful sexual intercourse of your women – bring against them four [witnesses] from among you. And if they testify, confine the guilty women to houses until death takes them or Allah ordains for them [another] way”. Quran 4:15</a:t>
            </a:r>
          </a:p>
        </p:txBody>
      </p:sp>
      <p:sp>
        <p:nvSpPr>
          <p:cNvPr id="6" name="TextBox 5"/>
          <p:cNvSpPr txBox="1"/>
          <p:nvPr/>
        </p:nvSpPr>
        <p:spPr>
          <a:xfrm>
            <a:off x="533400" y="3886200"/>
            <a:ext cx="7086600" cy="369332"/>
          </a:xfrm>
          <a:prstGeom prst="rect">
            <a:avLst/>
          </a:prstGeom>
          <a:noFill/>
        </p:spPr>
        <p:txBody>
          <a:bodyPr wrap="square" rtlCol="0">
            <a:spAutoFit/>
          </a:bodyPr>
          <a:lstStyle/>
          <a:p>
            <a:r>
              <a:rPr lang="en-US" dirty="0" smtClean="0"/>
              <a:t>Task: Write a law for adultery that using this passage.</a:t>
            </a:r>
            <a:endParaRPr lang="en-US" dirty="0"/>
          </a:p>
        </p:txBody>
      </p:sp>
      <p:sp>
        <p:nvSpPr>
          <p:cNvPr id="2" name="Rectangle 1"/>
          <p:cNvSpPr/>
          <p:nvPr/>
        </p:nvSpPr>
        <p:spPr>
          <a:xfrm>
            <a:off x="762000" y="4953000"/>
            <a:ext cx="7620000" cy="1477328"/>
          </a:xfrm>
          <a:prstGeom prst="rect">
            <a:avLst/>
          </a:prstGeom>
        </p:spPr>
        <p:txBody>
          <a:bodyPr wrap="square">
            <a:spAutoFit/>
          </a:bodyPr>
          <a:lstStyle/>
          <a:p>
            <a:r>
              <a:rPr lang="en-US" b="1" dirty="0" smtClean="0">
                <a:hlinkClick r:id="rId2" tooltip="Leviticus 20:10"/>
              </a:rPr>
              <a:t>What Does the Bible Say:</a:t>
            </a:r>
          </a:p>
          <a:p>
            <a:endParaRPr lang="en-US" b="1" dirty="0">
              <a:hlinkClick r:id="rId2" tooltip="Leviticus 20:10"/>
            </a:endParaRPr>
          </a:p>
          <a:p>
            <a:r>
              <a:rPr lang="en-US" b="1" dirty="0" smtClean="0">
                <a:hlinkClick r:id="rId2" tooltip="Leviticus 20:10"/>
              </a:rPr>
              <a:t>Leviticus </a:t>
            </a:r>
            <a:r>
              <a:rPr lang="en-US" b="1" dirty="0">
                <a:hlinkClick r:id="rId2" tooltip="Leviticus 20:10"/>
              </a:rPr>
              <a:t>20:10</a:t>
            </a:r>
            <a:r>
              <a:rPr lang="en-US" dirty="0"/>
              <a:t> - And the man that </a:t>
            </a:r>
            <a:r>
              <a:rPr lang="en-US" dirty="0" err="1"/>
              <a:t>committeth</a:t>
            </a:r>
            <a:r>
              <a:rPr lang="en-US" dirty="0"/>
              <a:t> adultery with [another] man's wife, [even he] that </a:t>
            </a:r>
            <a:r>
              <a:rPr lang="en-US" dirty="0" err="1"/>
              <a:t>committeth</a:t>
            </a:r>
            <a:r>
              <a:rPr lang="en-US" dirty="0"/>
              <a:t> adultery with his </a:t>
            </a:r>
            <a:r>
              <a:rPr lang="en-US" dirty="0" err="1"/>
              <a:t>neighbour's</a:t>
            </a:r>
            <a:r>
              <a:rPr lang="en-US" dirty="0"/>
              <a:t> wife, the adulterer and the adulteress shall surely be put to death</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923330"/>
          </a:xfrm>
          <a:prstGeom prst="rect">
            <a:avLst/>
          </a:prstGeom>
        </p:spPr>
        <p:txBody>
          <a:bodyPr wrap="square">
            <a:spAutoFit/>
          </a:bodyPr>
          <a:lstStyle/>
          <a:p>
            <a:r>
              <a:rPr lang="en-US" dirty="0" smtClean="0"/>
              <a:t>13. </a:t>
            </a:r>
            <a:r>
              <a:rPr lang="en-US" dirty="0"/>
              <a:t>Political Islam-Using Quran to seek political change. The idea that other political and economic systems such as democracy, communism and fascism has failed humanity and therefore, Islam will guide humanity. </a:t>
            </a:r>
          </a:p>
        </p:txBody>
      </p:sp>
      <p:pic>
        <p:nvPicPr>
          <p:cNvPr id="204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742950"/>
            <a:ext cx="1524000" cy="14859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 name="Rectangle 4"/>
          <p:cNvSpPr>
            <a:spLocks noChangeArrowheads="1"/>
          </p:cNvSpPr>
          <p:nvPr/>
        </p:nvSpPr>
        <p:spPr bwMode="auto">
          <a:xfrm>
            <a:off x="533400" y="3048000"/>
            <a:ext cx="1847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altLang="en-US" sz="1800" b="0" i="0" u="none" strike="noStrike" cap="none" normalizeH="0" baseline="0" dirty="0" smtClean="0">
                <a:ln>
                  <a:noFill/>
                </a:ln>
                <a:solidFill>
                  <a:schemeClr val="tx1"/>
                </a:solidFill>
                <a:effectLst/>
                <a:latin typeface="Arial" pitchFamily="34" charset="0"/>
                <a:cs typeface="Arial" pitchFamily="34" charset="0"/>
              </a:rPr>
            </a:b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TextBox 6"/>
          <p:cNvSpPr txBox="1"/>
          <p:nvPr/>
        </p:nvSpPr>
        <p:spPr>
          <a:xfrm>
            <a:off x="152400" y="2494002"/>
            <a:ext cx="8001000" cy="4339650"/>
          </a:xfrm>
          <a:prstGeom prst="rect">
            <a:avLst/>
          </a:prstGeom>
          <a:noFill/>
        </p:spPr>
        <p:txBody>
          <a:bodyPr wrap="square" rtlCol="0">
            <a:spAutoFit/>
          </a:bodyPr>
          <a:lstStyle/>
          <a:p>
            <a:pPr lvl="0" eaLnBrk="0" fontAlgn="base" hangingPunct="0">
              <a:spcBef>
                <a:spcPct val="0"/>
              </a:spcBef>
              <a:spcAft>
                <a:spcPct val="0"/>
              </a:spcAft>
            </a:pPr>
            <a:r>
              <a:rPr lang="en-US" altLang="en-US" b="1" dirty="0">
                <a:latin typeface="Arial" pitchFamily="34" charset="0"/>
                <a:ea typeface="Times New Roman" pitchFamily="18" charset="0"/>
                <a:cs typeface="Arial" pitchFamily="34" charset="0"/>
              </a:rPr>
              <a:t>Syed </a:t>
            </a:r>
            <a:r>
              <a:rPr lang="en-US" altLang="en-US" b="1" dirty="0" err="1">
                <a:latin typeface="Arial" pitchFamily="34" charset="0"/>
                <a:ea typeface="Times New Roman" pitchFamily="18" charset="0"/>
                <a:cs typeface="Arial" pitchFamily="34" charset="0"/>
              </a:rPr>
              <a:t>Qutub’s</a:t>
            </a:r>
            <a:r>
              <a:rPr lang="en-US" altLang="en-US" b="1" dirty="0">
                <a:latin typeface="Arial" pitchFamily="34" charset="0"/>
                <a:ea typeface="Times New Roman" pitchFamily="18" charset="0"/>
                <a:cs typeface="Arial" pitchFamily="34" charset="0"/>
              </a:rPr>
              <a:t> </a:t>
            </a:r>
            <a:r>
              <a:rPr lang="en-US" altLang="en-US" b="1" i="1" dirty="0">
                <a:latin typeface="Arial" pitchFamily="34" charset="0"/>
                <a:ea typeface="Times New Roman" pitchFamily="18" charset="0"/>
                <a:cs typeface="Arial" pitchFamily="34" charset="0"/>
              </a:rPr>
              <a:t>Milestones</a:t>
            </a:r>
            <a:endParaRPr lang="en-US" altLang="en-US" sz="1100" dirty="0">
              <a:latin typeface="Arial" pitchFamily="34" charset="0"/>
              <a:cs typeface="Arial" pitchFamily="34" charset="0"/>
            </a:endParaRPr>
          </a:p>
          <a:p>
            <a:pPr lvl="0" eaLnBrk="0" fontAlgn="base" hangingPunct="0">
              <a:spcBef>
                <a:spcPct val="0"/>
              </a:spcBef>
              <a:spcAft>
                <a:spcPct val="0"/>
              </a:spcAft>
            </a:pPr>
            <a:r>
              <a:rPr lang="en-US" altLang="en-US" dirty="0">
                <a:latin typeface="Arial" pitchFamily="34" charset="0"/>
                <a:ea typeface="Times New Roman" pitchFamily="18" charset="0"/>
                <a:cs typeface="Arial" pitchFamily="34" charset="0"/>
              </a:rPr>
              <a:t>In 1964, an Egyptian Islamic author completed </a:t>
            </a:r>
            <a:r>
              <a:rPr lang="en-US" altLang="en-US" i="1" dirty="0">
                <a:latin typeface="Arial" pitchFamily="34" charset="0"/>
                <a:ea typeface="Times New Roman" pitchFamily="18" charset="0"/>
                <a:cs typeface="Arial" pitchFamily="34" charset="0"/>
              </a:rPr>
              <a:t>Milestones. Milestones </a:t>
            </a:r>
            <a:r>
              <a:rPr lang="en-US" altLang="en-US" dirty="0">
                <a:latin typeface="Arial" pitchFamily="34" charset="0"/>
                <a:ea typeface="Times New Roman" pitchFamily="18" charset="0"/>
                <a:cs typeface="Arial" pitchFamily="34" charset="0"/>
              </a:rPr>
              <a:t>was </a:t>
            </a:r>
            <a:r>
              <a:rPr lang="en-US" altLang="en-US" dirty="0" err="1">
                <a:latin typeface="Arial" pitchFamily="34" charset="0"/>
                <a:ea typeface="Times New Roman" pitchFamily="18" charset="0"/>
                <a:cs typeface="Arial" pitchFamily="34" charset="0"/>
              </a:rPr>
              <a:t>Qutub’s</a:t>
            </a:r>
            <a:r>
              <a:rPr lang="en-US" altLang="en-US" dirty="0">
                <a:latin typeface="Arial" pitchFamily="34" charset="0"/>
                <a:ea typeface="Times New Roman" pitchFamily="18" charset="0"/>
                <a:cs typeface="Arial" pitchFamily="34" charset="0"/>
              </a:rPr>
              <a:t> solution to the problems of humanity as well as the Islamic world. In his view, communism and democracy failed Muslims. The failure of these forces must direct Muslims to seek change themselves. </a:t>
            </a:r>
            <a:endParaRPr lang="en-US" altLang="en-US" dirty="0" smtClean="0">
              <a:latin typeface="Arial" pitchFamily="34" charset="0"/>
              <a:ea typeface="Times New Roman" pitchFamily="18" charset="0"/>
              <a:cs typeface="Arial" pitchFamily="34" charset="0"/>
            </a:endParaRPr>
          </a:p>
          <a:p>
            <a:pPr lvl="0" eaLnBrk="0" fontAlgn="base" hangingPunct="0">
              <a:spcBef>
                <a:spcPct val="0"/>
              </a:spcBef>
              <a:spcAft>
                <a:spcPct val="0"/>
              </a:spcAft>
            </a:pPr>
            <a:endParaRPr lang="en-US" altLang="en-US" sz="2000" dirty="0">
              <a:latin typeface="Arial" pitchFamily="34" charset="0"/>
              <a:cs typeface="Arial" pitchFamily="34" charset="0"/>
            </a:endParaRPr>
          </a:p>
          <a:p>
            <a:pPr algn="just"/>
            <a:r>
              <a:rPr lang="en-US" sz="2000" b="1" dirty="0">
                <a:latin typeface="Times New Roman"/>
                <a:ea typeface="Times New Roman"/>
              </a:rPr>
              <a:t>Chapter 1: </a:t>
            </a:r>
            <a:r>
              <a:rPr lang="en-US" sz="2000" dirty="0">
                <a:latin typeface="Times New Roman"/>
                <a:ea typeface="Times New Roman"/>
              </a:rPr>
              <a:t>We must also free ourselves from the clutches of </a:t>
            </a:r>
            <a:r>
              <a:rPr lang="en-US" sz="2000" b="1" dirty="0" err="1">
                <a:latin typeface="Times New Roman"/>
                <a:ea typeface="Times New Roman"/>
              </a:rPr>
              <a:t>jahili</a:t>
            </a:r>
            <a:r>
              <a:rPr lang="en-US" sz="2000" b="1" dirty="0">
                <a:latin typeface="Times New Roman"/>
                <a:ea typeface="Times New Roman"/>
              </a:rPr>
              <a:t> society</a:t>
            </a:r>
            <a:r>
              <a:rPr lang="en-US" sz="2000" dirty="0">
                <a:latin typeface="Times New Roman"/>
                <a:ea typeface="Times New Roman"/>
              </a:rPr>
              <a:t>, </a:t>
            </a:r>
            <a:r>
              <a:rPr lang="en-US" sz="2000" dirty="0" err="1">
                <a:latin typeface="Times New Roman"/>
                <a:ea typeface="Times New Roman"/>
              </a:rPr>
              <a:t>jahili</a:t>
            </a:r>
            <a:r>
              <a:rPr lang="en-US" sz="2000" dirty="0">
                <a:latin typeface="Times New Roman"/>
                <a:ea typeface="Times New Roman"/>
              </a:rPr>
              <a:t> concepts, </a:t>
            </a:r>
            <a:r>
              <a:rPr lang="en-US" sz="2000" dirty="0" err="1">
                <a:latin typeface="Times New Roman"/>
                <a:ea typeface="Times New Roman"/>
              </a:rPr>
              <a:t>jahili</a:t>
            </a:r>
            <a:r>
              <a:rPr lang="en-US" sz="2000" dirty="0">
                <a:latin typeface="Times New Roman"/>
                <a:ea typeface="Times New Roman"/>
              </a:rPr>
              <a:t> traditions and </a:t>
            </a:r>
            <a:r>
              <a:rPr lang="en-US" sz="2000" dirty="0" err="1">
                <a:latin typeface="Times New Roman"/>
                <a:ea typeface="Times New Roman"/>
              </a:rPr>
              <a:t>jahili</a:t>
            </a:r>
            <a:r>
              <a:rPr lang="en-US" sz="2000" dirty="0">
                <a:latin typeface="Times New Roman"/>
                <a:ea typeface="Times New Roman"/>
              </a:rPr>
              <a:t> leadership. Our mission is not to compromise with the practices of </a:t>
            </a:r>
            <a:r>
              <a:rPr lang="en-US" sz="2000" dirty="0" err="1">
                <a:latin typeface="Times New Roman"/>
                <a:ea typeface="Times New Roman"/>
              </a:rPr>
              <a:t>jahili</a:t>
            </a:r>
            <a:r>
              <a:rPr lang="en-US" sz="2000" dirty="0">
                <a:latin typeface="Times New Roman"/>
                <a:ea typeface="Times New Roman"/>
              </a:rPr>
              <a:t> society, nor can we be loyal to it. </a:t>
            </a:r>
            <a:r>
              <a:rPr lang="en-US" sz="2000" dirty="0" err="1">
                <a:latin typeface="Times New Roman"/>
                <a:ea typeface="Times New Roman"/>
              </a:rPr>
              <a:t>Jahili</a:t>
            </a:r>
            <a:r>
              <a:rPr lang="en-US" sz="2000" dirty="0">
                <a:latin typeface="Times New Roman"/>
                <a:ea typeface="Times New Roman"/>
              </a:rPr>
              <a:t> society, because of its </a:t>
            </a:r>
            <a:r>
              <a:rPr lang="en-US" sz="2000" dirty="0" err="1">
                <a:latin typeface="Times New Roman"/>
                <a:ea typeface="Times New Roman"/>
              </a:rPr>
              <a:t>jahili</a:t>
            </a:r>
            <a:r>
              <a:rPr lang="en-US" sz="2000" dirty="0">
                <a:latin typeface="Times New Roman"/>
                <a:ea typeface="Times New Roman"/>
              </a:rPr>
              <a:t> characteristics, is not worthy to be compromised with. Our aim is first to change ourselves so that we may later change the society.</a:t>
            </a:r>
          </a:p>
          <a:p>
            <a:pPr lvl="0" eaLnBrk="0" fontAlgn="base" hangingPunct="0">
              <a:spcBef>
                <a:spcPct val="0"/>
              </a:spcBef>
              <a:spcAft>
                <a:spcPct val="0"/>
              </a:spcAft>
            </a:pPr>
            <a:endParaRPr lang="en-US" altLang="en-US" sz="2800" dirty="0" smtClean="0">
              <a:latin typeface="Arial" pitchFamily="34" charset="0"/>
              <a:cs typeface="Arial" pitchFamily="34" charset="0"/>
            </a:endParaRPr>
          </a:p>
          <a:p>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523220"/>
          </a:xfrm>
          <a:prstGeom prst="rect">
            <a:avLst/>
          </a:prstGeom>
        </p:spPr>
        <p:txBody>
          <a:bodyPr wrap="square">
            <a:spAutoFit/>
          </a:bodyPr>
          <a:lstStyle/>
          <a:p>
            <a:r>
              <a:rPr lang="en-US" sz="2800" dirty="0" smtClean="0"/>
              <a:t>14. </a:t>
            </a:r>
            <a:r>
              <a:rPr lang="en-US" sz="2800" dirty="0"/>
              <a:t>Caliphate-The political leader of a Muslim state/nation</a:t>
            </a:r>
            <a:r>
              <a:rPr lang="en-US" dirty="0"/>
              <a:t>. </a:t>
            </a:r>
          </a:p>
        </p:txBody>
      </p:sp>
      <p:sp>
        <p:nvSpPr>
          <p:cNvPr id="6" name="TextBox 5"/>
          <p:cNvSpPr txBox="1"/>
          <p:nvPr/>
        </p:nvSpPr>
        <p:spPr>
          <a:xfrm>
            <a:off x="584200" y="697468"/>
            <a:ext cx="7162800" cy="369332"/>
          </a:xfrm>
          <a:prstGeom prst="rect">
            <a:avLst/>
          </a:prstGeom>
          <a:noFill/>
        </p:spPr>
        <p:txBody>
          <a:bodyPr wrap="square" rtlCol="0">
            <a:spAutoFit/>
          </a:bodyPr>
          <a:lstStyle/>
          <a:p>
            <a:r>
              <a:rPr lang="en-US" dirty="0" smtClean="0"/>
              <a:t>Task: What is your view of the Pope?</a:t>
            </a:r>
            <a:endParaRPr lang="en-US" dirty="0"/>
          </a:p>
        </p:txBody>
      </p:sp>
      <p:sp>
        <p:nvSpPr>
          <p:cNvPr id="7" name="TextBox 6"/>
          <p:cNvSpPr txBox="1"/>
          <p:nvPr/>
        </p:nvSpPr>
        <p:spPr>
          <a:xfrm>
            <a:off x="584200" y="1093232"/>
            <a:ext cx="7467600" cy="2585323"/>
          </a:xfrm>
          <a:prstGeom prst="rect">
            <a:avLst/>
          </a:prstGeom>
          <a:noFill/>
        </p:spPr>
        <p:txBody>
          <a:bodyPr wrap="square" rtlCol="0">
            <a:spAutoFit/>
          </a:bodyPr>
          <a:lstStyle/>
          <a:p>
            <a:r>
              <a:rPr lang="en-US" b="1" u="sng" dirty="0"/>
              <a:t>Facts:</a:t>
            </a:r>
            <a:r>
              <a:rPr lang="en-US" dirty="0"/>
              <a:t/>
            </a:r>
            <a:br>
              <a:rPr lang="en-US" dirty="0"/>
            </a:br>
            <a:r>
              <a:rPr lang="en-US" dirty="0"/>
              <a:t>Started as an al Qaeda splinter group.</a:t>
            </a:r>
          </a:p>
          <a:p>
            <a:r>
              <a:rPr lang="en-US" dirty="0">
                <a:hlinkClick r:id="rId2"/>
              </a:rPr>
              <a:t>Also known as Islamic State in Iraq and the Levant and Islamic State (IS).</a:t>
            </a:r>
            <a:endParaRPr lang="en-US" dirty="0"/>
          </a:p>
          <a:p>
            <a:r>
              <a:rPr lang="en-US" dirty="0"/>
              <a:t>The aim of ISIS is to create an Islamic state across Sunni areas of </a:t>
            </a:r>
            <a:r>
              <a:rPr lang="en-US" dirty="0">
                <a:hlinkClick r:id="rId3"/>
              </a:rPr>
              <a:t>Iraq</a:t>
            </a:r>
            <a:r>
              <a:rPr lang="en-US" dirty="0"/>
              <a:t> and </a:t>
            </a:r>
            <a:r>
              <a:rPr lang="en-US" dirty="0" smtClean="0"/>
              <a:t>in </a:t>
            </a:r>
            <a:r>
              <a:rPr lang="en-US" dirty="0" smtClean="0">
                <a:hlinkClick r:id="rId4"/>
              </a:rPr>
              <a:t>Syria</a:t>
            </a:r>
            <a:r>
              <a:rPr lang="en-US" dirty="0"/>
              <a:t>.</a:t>
            </a:r>
          </a:p>
          <a:p>
            <a:r>
              <a:rPr lang="en-US" dirty="0"/>
              <a:t>ISIS is known for killing dozens of people at a time and carrying out public executions, crucifixions and other acts. It has taken over large swaths of northern and western Iraq.</a:t>
            </a:r>
          </a:p>
          <a:p>
            <a:endParaRPr lang="en-US" dirty="0"/>
          </a:p>
        </p:txBody>
      </p:sp>
      <p:pic>
        <p:nvPicPr>
          <p:cNvPr id="409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47222" t="23457" r="27222" b="29382"/>
          <a:stretch/>
        </p:blipFill>
        <p:spPr bwMode="auto">
          <a:xfrm>
            <a:off x="4724400" y="3124200"/>
            <a:ext cx="3394225" cy="35233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9735"/>
            <a:ext cx="9144000" cy="584775"/>
          </a:xfrm>
          <a:prstGeom prst="rect">
            <a:avLst/>
          </a:prstGeom>
        </p:spPr>
        <p:txBody>
          <a:bodyPr wrap="square">
            <a:spAutoFit/>
          </a:bodyPr>
          <a:lstStyle/>
          <a:p>
            <a:r>
              <a:rPr lang="en-US" sz="3200" dirty="0" smtClean="0"/>
              <a:t>15. </a:t>
            </a:r>
            <a:r>
              <a:rPr lang="en-US" sz="3200" dirty="0"/>
              <a:t>Levant-A geographical location in the World. </a:t>
            </a:r>
          </a:p>
        </p:txBody>
      </p:sp>
      <p:pic>
        <p:nvPicPr>
          <p:cNvPr id="5" name="Picture 4" descr="http://www.makehummusnotwar.com/images/content/levant.jpg"/>
          <p:cNvPicPr/>
          <p:nvPr/>
        </p:nvPicPr>
        <p:blipFill>
          <a:blip r:embed="rId2"/>
          <a:srcRect/>
          <a:stretch>
            <a:fillRect/>
          </a:stretch>
        </p:blipFill>
        <p:spPr bwMode="auto">
          <a:xfrm>
            <a:off x="2388870" y="1447800"/>
            <a:ext cx="4011930" cy="3581400"/>
          </a:xfrm>
          <a:prstGeom prst="rect">
            <a:avLst/>
          </a:prstGeom>
          <a:noFill/>
          <a:ln w="9525">
            <a:noFill/>
            <a:miter lim="800000"/>
            <a:headEnd/>
            <a:tailEnd/>
          </a:ln>
        </p:spPr>
      </p:pic>
    </p:spTree>
    <p:extLst>
      <p:ext uri="{BB962C8B-B14F-4D97-AF65-F5344CB8AC3E}">
        <p14:creationId xmlns:p14="http://schemas.microsoft.com/office/powerpoint/2010/main" val="33566600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477328"/>
          </a:xfrm>
          <a:prstGeom prst="rect">
            <a:avLst/>
          </a:prstGeom>
        </p:spPr>
        <p:txBody>
          <a:bodyPr wrap="square">
            <a:spAutoFit/>
          </a:bodyPr>
          <a:lstStyle/>
          <a:p>
            <a:r>
              <a:rPr lang="en-US" dirty="0" smtClean="0"/>
              <a:t>16. </a:t>
            </a:r>
            <a:r>
              <a:rPr lang="en-US" dirty="0" smtClean="0"/>
              <a:t>Wahhabism-An </a:t>
            </a:r>
            <a:r>
              <a:rPr lang="en-US" dirty="0"/>
              <a:t>ideology followed by some Muslims wishing to practice pure Islam without deviating from the Quran. Such followers are strict constructionists without deviating from their religion and any threat to the religion will be defended to the </a:t>
            </a:r>
            <a:r>
              <a:rPr lang="en-US" dirty="0" smtClean="0"/>
              <a:t>end.</a:t>
            </a:r>
          </a:p>
          <a:p>
            <a:endParaRPr lang="en-US" dirty="0"/>
          </a:p>
          <a:p>
            <a:r>
              <a:rPr lang="en-US" dirty="0" smtClean="0">
                <a:hlinkClick r:id="rId2"/>
              </a:rPr>
              <a:t>http://www.huffingtonpost.com/alastair-crooke/isis-wahhabism-saudi-arabia_b_5717157.html</a:t>
            </a:r>
            <a:endParaRPr lang="en-US" dirty="0"/>
          </a:p>
        </p:txBody>
      </p:sp>
    </p:spTree>
    <p:extLst>
      <p:ext uri="{BB962C8B-B14F-4D97-AF65-F5344CB8AC3E}">
        <p14:creationId xmlns:p14="http://schemas.microsoft.com/office/powerpoint/2010/main" val="7408821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34962"/>
          </a:xfrm>
        </p:spPr>
        <p:txBody>
          <a:bodyPr>
            <a:normAutofit fontScale="90000"/>
          </a:bodyPr>
          <a:lstStyle/>
          <a:p>
            <a:r>
              <a:rPr lang="en-US" dirty="0" smtClean="0"/>
              <a:t>17. Evolution of Terrorism</a:t>
            </a:r>
            <a:endParaRPr lang="en-US" dirty="0"/>
          </a:p>
        </p:txBody>
      </p:sp>
      <p:pic>
        <p:nvPicPr>
          <p:cNvPr id="3074" name="Picture 2" descr="Image result for te lawrenc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1196416"/>
            <a:ext cx="2354580" cy="199259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school bath house bomb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838200"/>
            <a:ext cx="2529790" cy="1897343"/>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l="47014" t="24444" r="27361" b="45803"/>
          <a:stretch/>
        </p:blipFill>
        <p:spPr bwMode="auto">
          <a:xfrm>
            <a:off x="0" y="3581400"/>
            <a:ext cx="4686300" cy="306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9" name="Picture 7" descr="Image result for unabomber bombi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9800" y="913746"/>
            <a:ext cx="2888961" cy="1746250"/>
          </a:xfrm>
          <a:prstGeom prst="rect">
            <a:avLst/>
          </a:prstGeom>
          <a:noFill/>
          <a:extLst>
            <a:ext uri="{909E8E84-426E-40DD-AFC4-6F175D3DCCD1}">
              <a14:hiddenFill xmlns:a14="http://schemas.microsoft.com/office/drawing/2010/main">
                <a:solidFill>
                  <a:srgbClr val="FFFFFF"/>
                </a:solidFill>
              </a14:hiddenFill>
            </a:ext>
          </a:extLst>
        </p:spPr>
      </p:pic>
      <p:pic>
        <p:nvPicPr>
          <p:cNvPr id="3081" name="Picture 9" descr="Image result for nice truck attack"/>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53000" y="3733800"/>
            <a:ext cx="3743602" cy="19573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8852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403" t="11729" r="16041" b="12468"/>
          <a:stretch/>
        </p:blipFill>
        <p:spPr bwMode="auto">
          <a:xfrm>
            <a:off x="0" y="12700"/>
            <a:ext cx="9183548" cy="6845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052500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400"/>
            <a:ext cx="8229600" cy="258762"/>
          </a:xfrm>
        </p:spPr>
        <p:txBody>
          <a:bodyPr>
            <a:normAutofit fontScale="90000"/>
          </a:bodyPr>
          <a:lstStyle/>
          <a:p>
            <a:r>
              <a:rPr lang="en-US" dirty="0" smtClean="0"/>
              <a:t>18. BLINK</a:t>
            </a:r>
            <a:endParaRPr lang="en-US" dirty="0"/>
          </a:p>
        </p:txBody>
      </p:sp>
    </p:spTree>
    <p:extLst>
      <p:ext uri="{BB962C8B-B14F-4D97-AF65-F5344CB8AC3E}">
        <p14:creationId xmlns:p14="http://schemas.microsoft.com/office/powerpoint/2010/main" val="13746142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8229600" cy="1143000"/>
          </a:xfrm>
        </p:spPr>
        <p:txBody>
          <a:bodyPr/>
          <a:lstStyle/>
          <a:p>
            <a:r>
              <a:rPr lang="en-US" dirty="0" smtClean="0"/>
              <a:t>Blink James Holmes</a:t>
            </a:r>
            <a:endParaRPr lang="en-US" dirty="0"/>
          </a:p>
        </p:txBody>
      </p:sp>
      <p:sp>
        <p:nvSpPr>
          <p:cNvPr id="3" name="Content Placeholder 2"/>
          <p:cNvSpPr>
            <a:spLocks noGrp="1"/>
          </p:cNvSpPr>
          <p:nvPr>
            <p:ph idx="1"/>
          </p:nvPr>
        </p:nvSpPr>
        <p:spPr>
          <a:xfrm>
            <a:off x="457200" y="2332037"/>
            <a:ext cx="8229600" cy="4525963"/>
          </a:xfrm>
        </p:spPr>
        <p:txBody>
          <a:bodyPr>
            <a:normAutofit fontScale="47500" lnSpcReduction="20000"/>
          </a:bodyPr>
          <a:lstStyle/>
          <a:p>
            <a:r>
              <a:rPr lang="en-US" dirty="0"/>
              <a:t> </a:t>
            </a:r>
            <a:r>
              <a:rPr lang="en-US" dirty="0" smtClean="0"/>
              <a:t>He reentered the theater through the exit door. He was dressed in black and wore a </a:t>
            </a:r>
            <a:r>
              <a:rPr lang="en-US" dirty="0" smtClean="0">
                <a:hlinkClick r:id="rId2" tooltip="Gas mask"/>
              </a:rPr>
              <a:t>gas mask</a:t>
            </a:r>
            <a:r>
              <a:rPr lang="en-US" dirty="0" smtClean="0"/>
              <a:t>, a </a:t>
            </a:r>
            <a:r>
              <a:rPr lang="en-US" dirty="0" smtClean="0">
                <a:hlinkClick r:id="rId3" tooltip="Individual Integrated Fighting System"/>
              </a:rPr>
              <a:t>load-bearing vest</a:t>
            </a:r>
            <a:r>
              <a:rPr lang="en-US" dirty="0" smtClean="0"/>
              <a:t>, a </a:t>
            </a:r>
            <a:r>
              <a:rPr lang="en-US" dirty="0" smtClean="0">
                <a:hlinkClick r:id="rId4" tooltip="Ballistic helmet"/>
              </a:rPr>
              <a:t>ballistic helmet</a:t>
            </a:r>
            <a:r>
              <a:rPr lang="en-US" dirty="0" smtClean="0"/>
              <a:t>, </a:t>
            </a:r>
            <a:r>
              <a:rPr lang="en-US" dirty="0" smtClean="0">
                <a:hlinkClick r:id="rId5" tooltip="Bulletproofing"/>
              </a:rPr>
              <a:t>bullet-resistant</a:t>
            </a:r>
            <a:r>
              <a:rPr lang="en-US" dirty="0" smtClean="0"/>
              <a:t> </a:t>
            </a:r>
            <a:r>
              <a:rPr lang="en-US" dirty="0" smtClean="0">
                <a:hlinkClick r:id="rId6" tooltip="Leggings"/>
              </a:rPr>
              <a:t>leggings</a:t>
            </a:r>
            <a:r>
              <a:rPr lang="en-US" dirty="0" smtClean="0"/>
              <a:t>, a bullet-resistant throat protector, a groin protector, and tactical gloves.</a:t>
            </a:r>
            <a:r>
              <a:rPr lang="en-US" baseline="30000" dirty="0"/>
              <a:t> </a:t>
            </a:r>
            <a:r>
              <a:rPr lang="en-US" dirty="0" smtClean="0"/>
              <a:t>He was also listening to </a:t>
            </a:r>
            <a:r>
              <a:rPr lang="en-US" dirty="0" smtClean="0">
                <a:hlinkClick r:id="rId7" tooltip="Techno"/>
              </a:rPr>
              <a:t>techno</a:t>
            </a:r>
            <a:r>
              <a:rPr lang="en-US" dirty="0" smtClean="0"/>
              <a:t> music through a set of headphones so the reactions in the theater could not be heard. </a:t>
            </a:r>
            <a:r>
              <a:rPr lang="en-US" dirty="0"/>
              <a:t>H</a:t>
            </a:r>
            <a:r>
              <a:rPr lang="en-US" dirty="0" smtClean="0"/>
              <a:t>e appeared to be wearing a costume, like other audience members who had dressed up for the screening. Some believed he was playing a prank,</a:t>
            </a:r>
            <a:r>
              <a:rPr lang="en-US" baseline="30000" dirty="0" smtClean="0"/>
              <a:t>[</a:t>
            </a:r>
            <a:r>
              <a:rPr lang="en-US" dirty="0" smtClean="0"/>
              <a:t>while others thought he was part of a special effects installation setup for the film's premiere or a publicity stunt by the studio or theater management. It was said he threw two canisters emitting a gas or smoke, partially obscuring the audience members' vision, making their throats and skin itch, and causing eye irritation.</a:t>
            </a:r>
            <a:r>
              <a:rPr lang="en-US" baseline="30000" dirty="0"/>
              <a:t> </a:t>
            </a:r>
            <a:r>
              <a:rPr lang="en-US" dirty="0" smtClean="0"/>
              <a:t>He then fired a </a:t>
            </a:r>
            <a:r>
              <a:rPr lang="en-US" dirty="0" smtClean="0">
                <a:hlinkClick r:id="rId8" tooltip="Gauge (bore diameter)"/>
              </a:rPr>
              <a:t>12-gauge</a:t>
            </a:r>
            <a:r>
              <a:rPr lang="en-US" dirty="0" smtClean="0"/>
              <a:t> </a:t>
            </a:r>
            <a:r>
              <a:rPr lang="en-US" dirty="0" smtClean="0">
                <a:hlinkClick r:id="rId9" tooltip="Remington Model 870"/>
              </a:rPr>
              <a:t>Remington 870 Express Tactical</a:t>
            </a:r>
            <a:r>
              <a:rPr lang="en-US" dirty="0" smtClean="0"/>
              <a:t> shotgun, first at the ceiling and then at the audience. He also fired a </a:t>
            </a:r>
            <a:r>
              <a:rPr lang="en-US" dirty="0" smtClean="0">
                <a:hlinkClick r:id="rId10" tooltip="Smith &amp; Wesson M&amp;P15"/>
              </a:rPr>
              <a:t>Smith &amp; Wesson M&amp;P15</a:t>
            </a:r>
            <a:r>
              <a:rPr lang="en-US" baseline="30000" dirty="0" smtClean="0">
                <a:hlinkClick r:id="rId11"/>
              </a:rPr>
              <a:t>[17]</a:t>
            </a:r>
            <a:r>
              <a:rPr lang="en-US" dirty="0" smtClean="0"/>
              <a:t> </a:t>
            </a:r>
            <a:r>
              <a:rPr lang="en-US" dirty="0" smtClean="0">
                <a:hlinkClick r:id="rId12" tooltip="Semi-automatic rifle"/>
              </a:rPr>
              <a:t>semi-automatic rifle</a:t>
            </a:r>
            <a:r>
              <a:rPr lang="en-US" dirty="0" smtClean="0"/>
              <a:t> with a 100-round </a:t>
            </a:r>
            <a:r>
              <a:rPr lang="en-US" dirty="0" smtClean="0">
                <a:hlinkClick r:id="rId13" tooltip="Drum magazine"/>
              </a:rPr>
              <a:t>drum magazine</a:t>
            </a:r>
            <a:r>
              <a:rPr lang="en-US" dirty="0" smtClean="0"/>
              <a:t>, which eventually malfunctioned.</a:t>
            </a:r>
            <a:r>
              <a:rPr lang="en-US" baseline="30000" dirty="0" smtClean="0">
                <a:hlinkClick r:id="rId11"/>
              </a:rPr>
              <a:t>[17]</a:t>
            </a:r>
            <a:r>
              <a:rPr lang="en-US" baseline="30000" dirty="0" smtClean="0">
                <a:hlinkClick r:id="rId14"/>
              </a:rPr>
              <a:t>[18]</a:t>
            </a:r>
            <a:r>
              <a:rPr lang="en-US" baseline="30000" dirty="0" smtClean="0">
                <a:hlinkClick r:id="rId15"/>
              </a:rPr>
              <a:t>[19]</a:t>
            </a:r>
            <a:r>
              <a:rPr lang="en-US" dirty="0" smtClean="0"/>
              <a:t> Finally, he fired a </a:t>
            </a:r>
            <a:r>
              <a:rPr lang="en-US" dirty="0" smtClean="0">
                <a:hlinkClick r:id="rId16" tooltip="Glock 22"/>
              </a:rPr>
              <a:t>Glock 22</a:t>
            </a:r>
            <a:r>
              <a:rPr lang="en-US" dirty="0" smtClean="0"/>
              <a:t> </a:t>
            </a:r>
            <a:r>
              <a:rPr lang="en-US" dirty="0" smtClean="0">
                <a:hlinkClick r:id="rId17" tooltip=".40 S&amp;W"/>
              </a:rPr>
              <a:t>.40-caliber</a:t>
            </a:r>
            <a:r>
              <a:rPr lang="en-US" dirty="0" smtClean="0"/>
              <a:t> handgun.</a:t>
            </a:r>
            <a:r>
              <a:rPr lang="en-US" baseline="30000" dirty="0" smtClean="0">
                <a:hlinkClick r:id="rId18"/>
              </a:rPr>
              <a:t>[20]</a:t>
            </a:r>
            <a:r>
              <a:rPr lang="en-US" baseline="30000" dirty="0" smtClean="0">
                <a:hlinkClick r:id="rId19"/>
              </a:rPr>
              <a:t>[21]</a:t>
            </a:r>
            <a:r>
              <a:rPr lang="en-US" dirty="0" smtClean="0"/>
              <a:t> He shot first to the back of the room, and then toward people in the aisles.</a:t>
            </a:r>
            <a:r>
              <a:rPr lang="en-US" baseline="30000" dirty="0" smtClean="0">
                <a:hlinkClick r:id="rId20"/>
              </a:rPr>
              <a:t>[15]</a:t>
            </a:r>
            <a:r>
              <a:rPr lang="en-US" dirty="0" smtClean="0"/>
              <a:t> A bullet passed through the wall and hit three people in the adjacent theater 8, which was screening the same film.</a:t>
            </a:r>
            <a:r>
              <a:rPr lang="en-US" baseline="30000" dirty="0" smtClean="0">
                <a:hlinkClick r:id="rId21"/>
              </a:rPr>
              <a:t>[2]</a:t>
            </a:r>
            <a:r>
              <a:rPr lang="en-US" baseline="30000" dirty="0" smtClean="0">
                <a:hlinkClick r:id="rId22"/>
              </a:rPr>
              <a:t>[5]</a:t>
            </a:r>
            <a:r>
              <a:rPr lang="en-US" dirty="0" smtClean="0"/>
              <a:t> Witnesses said the multiplex's fire alarm system began sounding soon after the attack began and staff told people in Theater 8 to evacuate.</a:t>
            </a:r>
            <a:r>
              <a:rPr lang="en-US" baseline="30000" dirty="0"/>
              <a:t> </a:t>
            </a:r>
            <a:r>
              <a:rPr lang="en-US" dirty="0" smtClean="0"/>
              <a:t>One witness said she was hesitant to leave because someone yelled that someone was shooting in the lobby.</a:t>
            </a:r>
          </a:p>
          <a:p>
            <a:r>
              <a:rPr lang="en-US" dirty="0" smtClean="0"/>
              <a:t>Holmes fired 76 shots in the theater: six from the shotgun, 65 from the semi-automatic rifle, and five from the .40-caliber handgun.</a:t>
            </a:r>
          </a:p>
          <a:p>
            <a:pPr marL="0" indent="0">
              <a:buNone/>
            </a:pPr>
            <a:endParaRPr lang="en-US" dirty="0"/>
          </a:p>
        </p:txBody>
      </p:sp>
      <p:pic>
        <p:nvPicPr>
          <p:cNvPr id="4098" name="Picture 2" descr="James Holmes, cropped.jpg"/>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57200" y="152400"/>
            <a:ext cx="2066925" cy="2133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8518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Closure</a:t>
            </a:r>
            <a:endParaRPr lang="en-US" dirty="0"/>
          </a:p>
        </p:txBody>
      </p:sp>
      <p:sp>
        <p:nvSpPr>
          <p:cNvPr id="3" name="Content Placeholder 2"/>
          <p:cNvSpPr>
            <a:spLocks noGrp="1"/>
          </p:cNvSpPr>
          <p:nvPr>
            <p:ph idx="1"/>
          </p:nvPr>
        </p:nvSpPr>
        <p:spPr/>
        <p:txBody>
          <a:bodyPr/>
          <a:lstStyle/>
          <a:p>
            <a:pPr marL="0" indent="0">
              <a:buNone/>
            </a:pPr>
            <a:r>
              <a:rPr lang="en-US" dirty="0" smtClean="0"/>
              <a:t>Expand on your list of causes from today’s class</a:t>
            </a:r>
          </a:p>
          <a:p>
            <a:pPr marL="0" indent="0">
              <a:buNone/>
            </a:pPr>
            <a:endParaRPr lang="en-US" dirty="0"/>
          </a:p>
          <a:p>
            <a:pPr marL="0" indent="0">
              <a:buNone/>
            </a:pPr>
            <a:r>
              <a:rPr lang="en-US" smtClean="0"/>
              <a:t>Remember today’s </a:t>
            </a:r>
            <a:r>
              <a:rPr lang="en-US" dirty="0" smtClean="0"/>
              <a:t>class can be used in your reflection</a:t>
            </a:r>
            <a:endParaRPr lang="en-US" dirty="0"/>
          </a:p>
        </p:txBody>
      </p:sp>
    </p:spTree>
    <p:extLst>
      <p:ext uri="{BB962C8B-B14F-4D97-AF65-F5344CB8AC3E}">
        <p14:creationId xmlns:p14="http://schemas.microsoft.com/office/powerpoint/2010/main" val="1443057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81000" y="228601"/>
            <a:ext cx="8458200" cy="1200329"/>
          </a:xfrm>
          <a:prstGeom prst="rect">
            <a:avLst/>
          </a:prstGeom>
          <a:noFill/>
        </p:spPr>
        <p:txBody>
          <a:bodyPr wrap="square" rtlCol="0">
            <a:spAutoFit/>
          </a:bodyPr>
          <a:lstStyle/>
          <a:p>
            <a:r>
              <a:rPr lang="en-US" dirty="0"/>
              <a:t>1. </a:t>
            </a:r>
            <a:r>
              <a:rPr lang="en-US" u="sng" dirty="0"/>
              <a:t>Golden Age- </a:t>
            </a:r>
            <a:r>
              <a:rPr lang="en-US" dirty="0"/>
              <a:t> Ideal time period or best time in the life of one person or a group of people because in the person’s view, the period in question was or is the “best”. Everything and anything encountered by more than one person has a golden </a:t>
            </a:r>
            <a:r>
              <a:rPr lang="en-US" dirty="0" smtClean="0"/>
              <a:t>age.</a:t>
            </a:r>
            <a:endParaRPr lang="en-US" dirty="0"/>
          </a:p>
          <a:p>
            <a:endParaRPr lang="en-US" dirty="0"/>
          </a:p>
        </p:txBody>
      </p:sp>
      <p:sp>
        <p:nvSpPr>
          <p:cNvPr id="9" name="Rectangle 8"/>
          <p:cNvSpPr/>
          <p:nvPr/>
        </p:nvSpPr>
        <p:spPr>
          <a:xfrm>
            <a:off x="4038600" y="5638800"/>
            <a:ext cx="4572000" cy="923330"/>
          </a:xfrm>
          <a:prstGeom prst="rect">
            <a:avLst/>
          </a:prstGeom>
        </p:spPr>
        <p:txBody>
          <a:bodyPr>
            <a:spAutoFit/>
          </a:bodyPr>
          <a:lstStyle/>
          <a:p>
            <a:r>
              <a:rPr lang="en-US" dirty="0"/>
              <a:t>After the war, the superhero genre lost steam, marking what many consider to be the end of the Golden Age. </a:t>
            </a:r>
          </a:p>
        </p:txBody>
      </p:sp>
      <p:sp>
        <p:nvSpPr>
          <p:cNvPr id="10" name="Rectangle 9"/>
          <p:cNvSpPr/>
          <p:nvPr/>
        </p:nvSpPr>
        <p:spPr>
          <a:xfrm>
            <a:off x="381000" y="1219200"/>
            <a:ext cx="8382000" cy="381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Example: Golden Age of Comics</a:t>
            </a:r>
            <a:endParaRPr lang="en-US" dirty="0"/>
          </a:p>
        </p:txBody>
      </p:sp>
      <p:sp>
        <p:nvSpPr>
          <p:cNvPr id="11" name="Rectangle 10"/>
          <p:cNvSpPr/>
          <p:nvPr/>
        </p:nvSpPr>
        <p:spPr>
          <a:xfrm>
            <a:off x="609600" y="1752600"/>
            <a:ext cx="8001000" cy="914400"/>
          </a:xfrm>
          <a:prstGeom prst="rect">
            <a:avLst/>
          </a:prstGeom>
        </p:spPr>
        <p:txBody>
          <a:bodyPr wrap="square">
            <a:spAutoFit/>
          </a:bodyPr>
          <a:lstStyle/>
          <a:p>
            <a:r>
              <a:rPr lang="en-US" dirty="0"/>
              <a:t>The </a:t>
            </a:r>
            <a:r>
              <a:rPr lang="en-US" b="1" dirty="0"/>
              <a:t>Golden Age of Comic Books</a:t>
            </a:r>
            <a:r>
              <a:rPr lang="en-US" dirty="0"/>
              <a:t> describes an era of </a:t>
            </a:r>
            <a:r>
              <a:rPr lang="en-US" dirty="0">
                <a:hlinkClick r:id="rId2" tooltip="American comic book"/>
              </a:rPr>
              <a:t>American comic books</a:t>
            </a:r>
            <a:r>
              <a:rPr lang="en-US" dirty="0"/>
              <a:t>, from the late 1930s to the early 1950s. During this time, modern </a:t>
            </a:r>
            <a:r>
              <a:rPr lang="en-US" dirty="0">
                <a:hlinkClick r:id="rId3" tooltip="Comic books"/>
              </a:rPr>
              <a:t>comic books</a:t>
            </a:r>
            <a:r>
              <a:rPr lang="en-US" dirty="0"/>
              <a:t> were first published and rapidly increased in popularity. </a:t>
            </a:r>
          </a:p>
        </p:txBody>
      </p:sp>
      <p:pic>
        <p:nvPicPr>
          <p:cNvPr id="6150" name="Picture 6" descr="Superman14.jpg"/>
          <p:cNvPicPr>
            <a:picLocks noChangeAspect="1" noChangeArrowheads="1"/>
          </p:cNvPicPr>
          <p:nvPr/>
        </p:nvPicPr>
        <p:blipFill>
          <a:blip r:embed="rId4" cstate="print"/>
          <a:srcRect/>
          <a:stretch>
            <a:fillRect/>
          </a:stretch>
        </p:blipFill>
        <p:spPr bwMode="auto">
          <a:xfrm>
            <a:off x="838200" y="2667000"/>
            <a:ext cx="2857500" cy="4000501"/>
          </a:xfrm>
          <a:prstGeom prst="rect">
            <a:avLst/>
          </a:prstGeom>
          <a:noFill/>
        </p:spPr>
      </p:pic>
      <p:sp>
        <p:nvSpPr>
          <p:cNvPr id="15" name="Freeform 14"/>
          <p:cNvSpPr/>
          <p:nvPr/>
        </p:nvSpPr>
        <p:spPr>
          <a:xfrm>
            <a:off x="4107543" y="2578705"/>
            <a:ext cx="2815771" cy="1615924"/>
          </a:xfrm>
          <a:custGeom>
            <a:avLst/>
            <a:gdLst>
              <a:gd name="connsiteX0" fmla="*/ 0 w 2815771"/>
              <a:gd name="connsiteY0" fmla="*/ 1586895 h 1615924"/>
              <a:gd name="connsiteX1" fmla="*/ 1553028 w 2815771"/>
              <a:gd name="connsiteY1" fmla="*/ 4838 h 1615924"/>
              <a:gd name="connsiteX2" fmla="*/ 2815771 w 2815771"/>
              <a:gd name="connsiteY2" fmla="*/ 1615924 h 1615924"/>
            </a:gdLst>
            <a:ahLst/>
            <a:cxnLst>
              <a:cxn ang="0">
                <a:pos x="connsiteX0" y="connsiteY0"/>
              </a:cxn>
              <a:cxn ang="0">
                <a:pos x="connsiteX1" y="connsiteY1"/>
              </a:cxn>
              <a:cxn ang="0">
                <a:pos x="connsiteX2" y="connsiteY2"/>
              </a:cxn>
            </a:cxnLst>
            <a:rect l="l" t="t" r="r" b="b"/>
            <a:pathLst>
              <a:path w="2815771" h="1615924">
                <a:moveTo>
                  <a:pt x="0" y="1586895"/>
                </a:moveTo>
                <a:cubicBezTo>
                  <a:pt x="541866" y="793447"/>
                  <a:pt x="1083733" y="0"/>
                  <a:pt x="1553028" y="4838"/>
                </a:cubicBezTo>
                <a:cubicBezTo>
                  <a:pt x="2022323" y="9676"/>
                  <a:pt x="2419047" y="812800"/>
                  <a:pt x="2815771" y="1615924"/>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7" name="Straight Arrow Connector 16"/>
          <p:cNvCxnSpPr/>
          <p:nvPr/>
        </p:nvCxnSpPr>
        <p:spPr>
          <a:xfrm>
            <a:off x="2667000" y="2514600"/>
            <a:ext cx="22098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Elbow Connector 32"/>
          <p:cNvCxnSpPr/>
          <p:nvPr/>
        </p:nvCxnSpPr>
        <p:spPr>
          <a:xfrm rot="16200000" flipV="1">
            <a:off x="6591300" y="4762500"/>
            <a:ext cx="1600200" cy="9144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304800"/>
            <a:ext cx="8382000" cy="381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Example: Golden Age of Video Games</a:t>
            </a:r>
            <a:endParaRPr lang="en-US" dirty="0"/>
          </a:p>
        </p:txBody>
      </p:sp>
      <p:pic>
        <p:nvPicPr>
          <p:cNvPr id="4098" name="Picture 2" descr="http://2warpstoneptune.files.wordpress.com/2013/01/arcade-19811.jpg"/>
          <p:cNvPicPr>
            <a:picLocks noChangeAspect="1" noChangeArrowheads="1"/>
          </p:cNvPicPr>
          <p:nvPr/>
        </p:nvPicPr>
        <p:blipFill>
          <a:blip r:embed="rId2" cstate="print"/>
          <a:srcRect/>
          <a:stretch>
            <a:fillRect/>
          </a:stretch>
        </p:blipFill>
        <p:spPr bwMode="auto">
          <a:xfrm>
            <a:off x="1905000" y="685800"/>
            <a:ext cx="5041900" cy="2454545"/>
          </a:xfrm>
          <a:prstGeom prst="rect">
            <a:avLst/>
          </a:prstGeom>
          <a:noFill/>
        </p:spPr>
      </p:pic>
      <p:pic>
        <p:nvPicPr>
          <p:cNvPr id="4100" name="Picture 4" descr="http://i.ytimg.com/vi/9q7K4SMEIAg/hqdefault.jpg"/>
          <p:cNvPicPr>
            <a:picLocks noChangeAspect="1" noChangeArrowheads="1"/>
          </p:cNvPicPr>
          <p:nvPr/>
        </p:nvPicPr>
        <p:blipFill>
          <a:blip r:embed="rId3" cstate="print"/>
          <a:srcRect/>
          <a:stretch>
            <a:fillRect/>
          </a:stretch>
        </p:blipFill>
        <p:spPr bwMode="auto">
          <a:xfrm>
            <a:off x="2209800" y="3124200"/>
            <a:ext cx="4572000" cy="3429001"/>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12701" y="4318336"/>
            <a:ext cx="4635500"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p>
          <a:p>
            <a:r>
              <a:rPr lang="en-US" dirty="0" smtClean="0"/>
              <a:t>2</a:t>
            </a:r>
            <a:r>
              <a:rPr lang="en-US" dirty="0"/>
              <a:t>. </a:t>
            </a:r>
            <a:r>
              <a:rPr lang="en-US" u="sng" dirty="0"/>
              <a:t>Long Term Hatred</a:t>
            </a:r>
            <a:r>
              <a:rPr lang="en-US" dirty="0"/>
              <a:t>-How the past may create unconscious tension between two groups. </a:t>
            </a:r>
            <a:r>
              <a:rPr lang="en-US" u="sng" dirty="0" smtClean="0"/>
              <a:t> </a:t>
            </a:r>
            <a:r>
              <a:rPr lang="en-US" u="sng" dirty="0"/>
              <a:t>Cycle of Hate-</a:t>
            </a:r>
            <a:r>
              <a:rPr lang="en-US" dirty="0"/>
              <a:t>Two or more groups caught in a constant back and forth reactionary series of actions. The outcome of long term hatred.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solidFill>
              <a:effectLst/>
              <a:latin typeface="Arial" pitchFamily="34" charset="0"/>
            </a:endParaRPr>
          </a:p>
        </p:txBody>
      </p:sp>
      <p:pic>
        <p:nvPicPr>
          <p:cNvPr id="3075" name="Picture 3" descr="http://d39ya49a1fwv14.cloudfront.net/wp-content/uploads/2014/02/black-people-lynched.jpg"/>
          <p:cNvPicPr>
            <a:picLocks noChangeAspect="1" noChangeArrowheads="1"/>
          </p:cNvPicPr>
          <p:nvPr/>
        </p:nvPicPr>
        <p:blipFill>
          <a:blip r:embed="rId2" cstate="print"/>
          <a:srcRect/>
          <a:stretch>
            <a:fillRect/>
          </a:stretch>
        </p:blipFill>
        <p:spPr bwMode="auto">
          <a:xfrm>
            <a:off x="0" y="381000"/>
            <a:ext cx="4038600" cy="3255112"/>
          </a:xfrm>
          <a:prstGeom prst="rect">
            <a:avLst/>
          </a:prstGeom>
          <a:noFill/>
        </p:spPr>
      </p:pic>
      <p:pic>
        <p:nvPicPr>
          <p:cNvPr id="3077" name="Picture 5" descr="http://i2.wp.com/www.alan.com/wp-content/uploads/2014/08/Ferguson3.jpg"/>
          <p:cNvPicPr>
            <a:picLocks noChangeAspect="1" noChangeArrowheads="1"/>
          </p:cNvPicPr>
          <p:nvPr/>
        </p:nvPicPr>
        <p:blipFill>
          <a:blip r:embed="rId3" cstate="print"/>
          <a:srcRect/>
          <a:stretch>
            <a:fillRect/>
          </a:stretch>
        </p:blipFill>
        <p:spPr bwMode="auto">
          <a:xfrm>
            <a:off x="4648200" y="1371600"/>
            <a:ext cx="4108380" cy="487680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0" y="0"/>
            <a:ext cx="9144000"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latin typeface="Times New Roman" pitchFamily="18" charset="0"/>
                <a:ea typeface="Times New Roman" pitchFamily="18" charset="0"/>
                <a:cs typeface="Times New Roman" pitchFamily="18" charset="0"/>
              </a:rPr>
              <a:t>3</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b="0"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Strict Interpretation-</a:t>
            </a: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How one interprets and applies a written document like a religious book, constitution or any document. Strict interpretation means the reader applies the text of the </a:t>
            </a:r>
            <a:r>
              <a:rPr kumimoji="0" lang="en-US"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document as is or follows the document requests as is</a:t>
            </a: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There is no deviating from the text in question. Loose interpreters try to find loopholes in the text simply because the text does not include the written language</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en-US" sz="1400" b="0" i="0" u="none" strike="noStrike" cap="none" normalizeH="0" baseline="0" dirty="0" smtClean="0">
              <a:ln>
                <a:noFill/>
              </a:ln>
              <a:solidFill>
                <a:schemeClr val="tx1"/>
              </a:solidFill>
              <a:effectLst/>
              <a:latin typeface="Arial" pitchFamily="34" charset="0"/>
            </a:endParaRPr>
          </a:p>
        </p:txBody>
      </p:sp>
      <p:sp>
        <p:nvSpPr>
          <p:cNvPr id="5" name="Rectangle 4"/>
          <p:cNvSpPr/>
          <p:nvPr/>
        </p:nvSpPr>
        <p:spPr>
          <a:xfrm>
            <a:off x="0" y="3164681"/>
            <a:ext cx="4572000" cy="3693319"/>
          </a:xfrm>
          <a:prstGeom prst="rect">
            <a:avLst/>
          </a:prstGeom>
        </p:spPr>
        <p:txBody>
          <a:bodyPr>
            <a:spAutoFit/>
          </a:bodyPr>
          <a:lstStyle/>
          <a:p>
            <a:r>
              <a:rPr lang="en-US" dirty="0" smtClean="0"/>
              <a:t>Is reasonably perceived as being motivated by either any actual or perceived characteristic such as race, color, religion, ancestry, national origin, gender, sexual orientation, gender identity and expression, or a mental, physical or sensory disability or by any other distinguishing characteristic; and  Takes place on school property, at any school-sponsored function, on a school bus, or off school grounds that substantially disrupts or interferes with the orderly operation of the school or the rights of other students; and that  A </a:t>
            </a:r>
            <a:r>
              <a:rPr lang="en-US" dirty="0" err="1" smtClean="0"/>
              <a:t>reasonab</a:t>
            </a:r>
            <a:endParaRPr lang="en-US" dirty="0"/>
          </a:p>
        </p:txBody>
      </p:sp>
      <p:sp>
        <p:nvSpPr>
          <p:cNvPr id="6" name="Rectangle 5"/>
          <p:cNvSpPr/>
          <p:nvPr/>
        </p:nvSpPr>
        <p:spPr>
          <a:xfrm>
            <a:off x="0" y="2057400"/>
            <a:ext cx="4572000" cy="923330"/>
          </a:xfrm>
          <a:prstGeom prst="rect">
            <a:avLst/>
          </a:prstGeom>
        </p:spPr>
        <p:txBody>
          <a:bodyPr>
            <a:spAutoFit/>
          </a:bodyPr>
          <a:lstStyle/>
          <a:p>
            <a:r>
              <a:rPr lang="en-US" dirty="0" smtClean="0"/>
              <a:t>NJ Legislature in its January 2011 enactment of the new Harassment, Intimidation, and Bullying (HIB) </a:t>
            </a:r>
            <a:endParaRPr lang="en-US" dirty="0"/>
          </a:p>
        </p:txBody>
      </p:sp>
      <p:sp>
        <p:nvSpPr>
          <p:cNvPr id="7" name="TextBox 6"/>
          <p:cNvSpPr txBox="1"/>
          <p:nvPr/>
        </p:nvSpPr>
        <p:spPr>
          <a:xfrm>
            <a:off x="4953000" y="4800600"/>
            <a:ext cx="3657600" cy="369332"/>
          </a:xfrm>
          <a:prstGeom prst="rect">
            <a:avLst/>
          </a:prstGeom>
          <a:noFill/>
        </p:spPr>
        <p:txBody>
          <a:bodyPr wrap="square" rtlCol="0">
            <a:spAutoFit/>
          </a:bodyPr>
          <a:lstStyle/>
          <a:p>
            <a:r>
              <a:rPr lang="en-US" dirty="0" smtClean="0"/>
              <a:t>Task: Find a loophole in the policy</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Another Example</a:t>
            </a:r>
            <a:endParaRPr lang="en-US" dirty="0"/>
          </a:p>
        </p:txBody>
      </p:sp>
      <p:sp>
        <p:nvSpPr>
          <p:cNvPr id="5" name="TextBox 4"/>
          <p:cNvSpPr txBox="1"/>
          <p:nvPr/>
        </p:nvSpPr>
        <p:spPr>
          <a:xfrm>
            <a:off x="381000" y="1447800"/>
            <a:ext cx="7696200" cy="2862322"/>
          </a:xfrm>
          <a:prstGeom prst="rect">
            <a:avLst/>
          </a:prstGeom>
          <a:noFill/>
        </p:spPr>
        <p:txBody>
          <a:bodyPr wrap="square" rtlCol="0">
            <a:spAutoFit/>
          </a:bodyPr>
          <a:lstStyle/>
          <a:p>
            <a:r>
              <a:rPr lang="en-US" b="1" dirty="0"/>
              <a:t>Old </a:t>
            </a:r>
            <a:r>
              <a:rPr lang="en-US" b="1" dirty="0" smtClean="0"/>
              <a:t>Testament</a:t>
            </a:r>
          </a:p>
          <a:p>
            <a:endParaRPr lang="en-US" b="1" dirty="0"/>
          </a:p>
          <a:p>
            <a:endParaRPr lang="en-US" dirty="0"/>
          </a:p>
          <a:p>
            <a:r>
              <a:rPr lang="en-US" dirty="0" smtClean="0"/>
              <a:t>You shall not lie with a male as with a woman. It is an abomination. (NKJ, Leviticus 18:22)</a:t>
            </a:r>
          </a:p>
          <a:p>
            <a:endParaRPr lang="en-US" dirty="0" smtClean="0"/>
          </a:p>
          <a:p>
            <a:r>
              <a:rPr lang="en-US" dirty="0" smtClean="0"/>
              <a:t>If a man lies with a male as he lies with a woman, both of them have committed an abomination. They shall surely be put to death. Their blood shall be upon them. (NKJ, Leviticus 20:13)</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smtClean="0"/>
              <a:t>How would you respond if:</a:t>
            </a:r>
          </a:p>
          <a:p>
            <a:pPr>
              <a:buNone/>
            </a:pPr>
            <a:endParaRPr lang="en-US" dirty="0" smtClean="0"/>
          </a:p>
          <a:p>
            <a:pPr>
              <a:buNone/>
            </a:pPr>
            <a:endParaRPr lang="en-US" dirty="0"/>
          </a:p>
          <a:p>
            <a:pPr>
              <a:buNone/>
            </a:pPr>
            <a:r>
              <a:rPr lang="en-US" dirty="0" smtClean="0"/>
              <a:t>1. The person next to you slapped you in the face.</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TotalTime>
  <Words>1563</Words>
  <Application>Microsoft Office PowerPoint</Application>
  <PresentationFormat>On-screen Show (4:3)</PresentationFormat>
  <Paragraphs>118</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Yearly Themes</vt:lpstr>
      <vt:lpstr>1. Prepare a presentation for one theme 2. Complete theme guide sheet </vt:lpstr>
      <vt:lpstr>PowerPoint Presentation</vt:lpstr>
      <vt:lpstr>PowerPoint Presentation</vt:lpstr>
      <vt:lpstr>PowerPoint Presentation</vt:lpstr>
      <vt:lpstr>PowerPoint Presentation</vt:lpstr>
      <vt:lpstr>PowerPoint Presentation</vt:lpstr>
      <vt:lpstr>Another Example</vt:lpstr>
      <vt:lpstr>PowerPoint Presentation</vt:lpstr>
      <vt:lpstr>PowerPoint Presentation</vt:lpstr>
      <vt:lpstr>PowerPoint Presentation</vt:lpstr>
      <vt:lpstr>PowerPoint Presentation</vt:lpstr>
      <vt:lpstr>Balut</vt:lpstr>
      <vt:lpstr> 6. American Exceptionalism-The idea that America is a beacon of light for humanity and has a responsibility to guide the human race. This thinking is based on the assumption that America is good for humanity. What is the reverse thinking? </vt:lpstr>
      <vt:lpstr>Hiroshima</vt:lpstr>
      <vt:lpstr>The Death of Bin Laden</vt:lpstr>
      <vt:lpstr>How do you define Jihad?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17. Evolution of Terrorism</vt:lpstr>
      <vt:lpstr>18. BLINK</vt:lpstr>
      <vt:lpstr>Blink James Holmes</vt:lpstr>
      <vt:lpstr>Closure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Yearly Themes</dc:title>
  <dc:creator>006435</dc:creator>
  <cp:lastModifiedBy>Ramon Quinones</cp:lastModifiedBy>
  <cp:revision>16</cp:revision>
  <dcterms:created xsi:type="dcterms:W3CDTF">2015-02-09T14:51:09Z</dcterms:created>
  <dcterms:modified xsi:type="dcterms:W3CDTF">2017-09-12T15:39:14Z</dcterms:modified>
</cp:coreProperties>
</file>